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84"/>
  </p:notesMasterIdLst>
  <p:sldIdLst>
    <p:sldId id="306" r:id="rId2"/>
    <p:sldId id="310" r:id="rId3"/>
    <p:sldId id="308" r:id="rId4"/>
    <p:sldId id="309" r:id="rId5"/>
    <p:sldId id="311" r:id="rId6"/>
    <p:sldId id="312" r:id="rId7"/>
    <p:sldId id="359" r:id="rId8"/>
    <p:sldId id="360" r:id="rId9"/>
    <p:sldId id="362" r:id="rId10"/>
    <p:sldId id="313" r:id="rId11"/>
    <p:sldId id="314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18" r:id="rId23"/>
    <p:sldId id="319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3" r:id="rId35"/>
    <p:sldId id="384" r:id="rId36"/>
    <p:sldId id="320" r:id="rId37"/>
    <p:sldId id="387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399" r:id="rId50"/>
    <p:sldId id="400" r:id="rId51"/>
    <p:sldId id="401" r:id="rId52"/>
    <p:sldId id="402" r:id="rId53"/>
    <p:sldId id="403" r:id="rId54"/>
    <p:sldId id="404" r:id="rId55"/>
    <p:sldId id="405" r:id="rId56"/>
    <p:sldId id="385" r:id="rId57"/>
    <p:sldId id="321" r:id="rId58"/>
    <p:sldId id="322" r:id="rId59"/>
    <p:sldId id="357" r:id="rId60"/>
    <p:sldId id="358" r:id="rId61"/>
    <p:sldId id="328" r:id="rId62"/>
    <p:sldId id="329" r:id="rId63"/>
    <p:sldId id="330" r:id="rId64"/>
    <p:sldId id="331" r:id="rId65"/>
    <p:sldId id="332" r:id="rId66"/>
    <p:sldId id="333" r:id="rId67"/>
    <p:sldId id="351" r:id="rId68"/>
    <p:sldId id="352" r:id="rId69"/>
    <p:sldId id="353" r:id="rId70"/>
    <p:sldId id="354" r:id="rId71"/>
    <p:sldId id="355" r:id="rId72"/>
    <p:sldId id="340" r:id="rId73"/>
    <p:sldId id="341" r:id="rId74"/>
    <p:sldId id="342" r:id="rId75"/>
    <p:sldId id="344" r:id="rId76"/>
    <p:sldId id="343" r:id="rId77"/>
    <p:sldId id="345" r:id="rId78"/>
    <p:sldId id="346" r:id="rId79"/>
    <p:sldId id="348" r:id="rId80"/>
    <p:sldId id="347" r:id="rId81"/>
    <p:sldId id="349" r:id="rId82"/>
    <p:sldId id="350" r:id="rId83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658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0253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16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3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75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056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43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063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058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977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996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69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661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921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25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404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78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31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803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8636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182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537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88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615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588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429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683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0072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026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9188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144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233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508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50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60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6682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0081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460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36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067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26731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93740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Shape 45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/>
          </a:p>
        </p:txBody>
      </p:sp>
      <p:sp>
        <p:nvSpPr>
          <p:cNvPr id="454" name="Shape 45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006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49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10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717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86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9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7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8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1" y="6035667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1" y="6035667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7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6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744"/>
            <a:ext cx="2950749" cy="39554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540"/>
            <a:ext cx="2950749" cy="36323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793"/>
            <a:ext cx="2950749" cy="52481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049"/>
            <a:ext cx="2950749" cy="460181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05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7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4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5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9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5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7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9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8" y="1702476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6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6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6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6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4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04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3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6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8" y="1297096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2218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4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4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8944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2" y="1186310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6" y="5017465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1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30" y="1319426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3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09497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7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7766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41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4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64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8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3" y="3314707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5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1553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02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" y="6184676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8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6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9" y="6390563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3512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3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8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5745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83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microsoft.com/office/2007/relationships/hdphoto" Target="../media/hdphoto3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homes.cs.washington.edu/~mernst/advice/version-control.html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://homes.cs.washington.edu/~mernst/advice/version-control.html" TargetMode="Externa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indows.github.com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unfuddle.com/" TargetMode="External"/><Relationship Id="rId2" Type="http://schemas.openxmlformats.org/officeDocument/2006/relationships/hyperlink" Target="http://bitbucket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sourceforge.net/" TargetMode="External"/><Relationship Id="rId5" Type="http://schemas.openxmlformats.org/officeDocument/2006/relationships/hyperlink" Target="http://beanstalkapp.com/" TargetMode="External"/><Relationship Id="rId4" Type="http://schemas.openxmlformats.org/officeDocument/2006/relationships/hyperlink" Target="http://www.xp-dev.com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1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sz="3600" dirty="0">
                <a:ea typeface="Calibri"/>
                <a:cs typeface="Calibri"/>
                <a:sym typeface="Calibri"/>
              </a:rPr>
              <a:t>Performing Tests and Reporting Issues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Bug Tracking and </a:t>
            </a:r>
            <a:r>
              <a:rPr lang="en-US" dirty="0" smtClean="0"/>
              <a:t>Source </a:t>
            </a:r>
            <a:r>
              <a:rPr lang="en-US" dirty="0"/>
              <a:t>Control Systems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09012" y="5791200"/>
            <a:ext cx="2950749" cy="382788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</a:t>
            </a:r>
            <a:r>
              <a:rPr lang="en-US" sz="200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University</a:t>
            </a:r>
            <a:endParaRPr lang="en-US" sz="20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1602" y="6194983"/>
            <a:ext cx="2950749" cy="642346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rgbClr val="F6C78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rgbClr val="F27A44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70972" y="4876802"/>
            <a:ext cx="2950749" cy="506796"/>
          </a:xfrm>
        </p:spPr>
        <p:txBody>
          <a:bodyPr/>
          <a:lstStyle/>
          <a:p>
            <a:pPr lvl="0"/>
            <a:r>
              <a:rPr lang="en-US" sz="2800" dirty="0" err="1" smtClean="0">
                <a:ea typeface="Calibri"/>
                <a:cs typeface="Calibri"/>
                <a:sym typeface="Calibri"/>
              </a:rPr>
              <a:t>SoftUni</a:t>
            </a:r>
            <a:r>
              <a:rPr lang="en-US" sz="2800" dirty="0" smtClean="0">
                <a:ea typeface="Calibri"/>
                <a:cs typeface="Calibri"/>
                <a:sym typeface="Calibri"/>
              </a:rPr>
              <a:t> Team </a:t>
            </a:r>
            <a:endParaRPr lang="en-US" sz="2800" dirty="0"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70972" y="5360890"/>
            <a:ext cx="2950749" cy="460502"/>
          </a:xfrm>
        </p:spPr>
        <p:txBody>
          <a:bodyPr/>
          <a:lstStyle/>
          <a:p>
            <a:pPr lvl="0"/>
            <a:r>
              <a:rPr lang="en-US" sz="2400" dirty="0" smtClean="0">
                <a:ea typeface="Calibri"/>
                <a:cs typeface="Calibri"/>
                <a:sym typeface="Calibri"/>
              </a:rPr>
              <a:t>Technical Trainers</a:t>
            </a:r>
            <a:endParaRPr lang="en-US" sz="2400" dirty="0"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 rot="21047398">
            <a:off x="7117582" y="2209801"/>
            <a:ext cx="258921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5000"/>
              </a:lnSpc>
            </a:pPr>
            <a:r>
              <a:rPr lang="en-U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QA</a:t>
            </a:r>
            <a:endParaRPr lang="en-US" sz="2000" dirty="0">
              <a:solidFill>
                <a:schemeClr val="bg1"/>
              </a:solidFill>
            </a:endParaRPr>
          </a:p>
          <a:p>
            <a:pPr lvl="0" algn="ctr">
              <a:lnSpc>
                <a:spcPct val="85000"/>
              </a:lnSpc>
            </a:pPr>
            <a:r>
              <a:rPr lang="en-U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Fundamentals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Shape 102" descr="http://www.cgfns.org/wp-content/uploads/magnifieddoc-300x24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212" y="2286000"/>
            <a:ext cx="2857500" cy="2295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850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Bug Tracking Systems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2" y="1219200"/>
            <a:ext cx="2743200" cy="274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5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lvl="0" indent="-457200">
              <a:buSzPct val="80000"/>
              <a:buFont typeface="Wingdings" pitchFamily="2" charset="2"/>
              <a:buChar char="§"/>
            </a:pPr>
            <a:r>
              <a:rPr lang="en-US" sz="3400" dirty="0">
                <a:ea typeface="Calibri"/>
                <a:cs typeface="Calibri"/>
                <a:sym typeface="Calibri"/>
              </a:rPr>
              <a:t>What is a bug tracking system</a:t>
            </a:r>
            <a:r>
              <a:rPr lang="en-US" sz="3400" dirty="0" smtClean="0">
                <a:ea typeface="Calibri"/>
                <a:cs typeface="Calibri"/>
                <a:sym typeface="Calibri"/>
              </a:rPr>
              <a:t>?</a:t>
            </a:r>
            <a:endParaRPr lang="en-US" sz="3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31812" y="2057400"/>
            <a:ext cx="10958580" cy="2218337"/>
          </a:xfrm>
        </p:spPr>
        <p:txBody>
          <a:bodyPr/>
          <a:lstStyle/>
          <a:p>
            <a:pPr lvl="0"/>
            <a:r>
              <a:rPr lang="en-US" sz="24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-US" sz="2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bug tracking system 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or </a:t>
            </a:r>
            <a:r>
              <a:rPr lang="en-US" sz="2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defect tracking system 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is a software </a:t>
            </a:r>
            <a:r>
              <a:rPr lang="en-US" sz="2400" dirty="0" smtClean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 smtClean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application 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that keeps track of reported software bugs in </a:t>
            </a:r>
            <a:r>
              <a:rPr lang="en-US" sz="2400" dirty="0" smtClean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     software 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development projects. It may be regarded as a type of issue tracking system.</a:t>
            </a:r>
            <a:endParaRPr lang="en-US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Bug Tracking Systems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Shape 173" descr="http://static.thegeekstuff.com/wp-content/uploads/2008/10/bugzilla-logo-260x3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7809" y="3708261"/>
            <a:ext cx="24765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995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 an Incident Report?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An incident report usually includes: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Steps to reproduce</a:t>
            </a:r>
          </a:p>
          <a:p>
            <a:pPr lvl="2"/>
            <a:r>
              <a:rPr lang="en-US" dirty="0"/>
              <a:t>Including inputs given and outputs observed</a:t>
            </a:r>
          </a:p>
          <a:p>
            <a:pPr lvl="1"/>
            <a:r>
              <a:rPr lang="en-US" dirty="0"/>
              <a:t>Isolation steps tried</a:t>
            </a:r>
          </a:p>
          <a:p>
            <a:pPr lvl="1"/>
            <a:r>
              <a:rPr lang="en-US" dirty="0"/>
              <a:t>Impact of the problem</a:t>
            </a:r>
          </a:p>
          <a:p>
            <a:pPr lvl="1"/>
            <a:r>
              <a:rPr lang="en-US" dirty="0"/>
              <a:t>Expected and actual behavior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3962400"/>
            <a:ext cx="2629231" cy="211441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72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 an Incident Report?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An incident report usually includes:</a:t>
            </a:r>
          </a:p>
          <a:p>
            <a:pPr lvl="1"/>
            <a:r>
              <a:rPr lang="en-US" dirty="0"/>
              <a:t>Date and time of the failure</a:t>
            </a:r>
          </a:p>
          <a:p>
            <a:pPr lvl="1"/>
            <a:r>
              <a:rPr lang="en-US" dirty="0"/>
              <a:t>Phase of the project </a:t>
            </a:r>
          </a:p>
          <a:p>
            <a:pPr lvl="1"/>
            <a:r>
              <a:rPr lang="en-US" dirty="0"/>
              <a:t>Test case that produced the incident</a:t>
            </a:r>
          </a:p>
          <a:p>
            <a:pPr lvl="1"/>
            <a:r>
              <a:rPr lang="en-US" dirty="0"/>
              <a:t>Name of the tester</a:t>
            </a:r>
          </a:p>
          <a:p>
            <a:pPr lvl="1"/>
            <a:r>
              <a:rPr lang="en-US" dirty="0"/>
              <a:t>Test environment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3962400"/>
            <a:ext cx="2629231" cy="211441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 an Incident Report?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References to external sources</a:t>
            </a:r>
          </a:p>
          <a:p>
            <a:pPr lvl="1"/>
            <a:r>
              <a:rPr lang="en-US" dirty="0"/>
              <a:t>Specification documents</a:t>
            </a:r>
          </a:p>
          <a:p>
            <a:pPr lvl="1"/>
            <a:r>
              <a:rPr lang="en-US" dirty="0"/>
              <a:t>Various work items</a:t>
            </a:r>
          </a:p>
          <a:p>
            <a:r>
              <a:rPr lang="en-US" dirty="0"/>
              <a:t>Attachments</a:t>
            </a:r>
          </a:p>
          <a:p>
            <a:pPr lvl="1"/>
            <a:r>
              <a:rPr lang="en-US" dirty="0"/>
              <a:t>Videos and screenshots</a:t>
            </a:r>
          </a:p>
          <a:p>
            <a:r>
              <a:rPr lang="en-US" dirty="0"/>
              <a:t>Any additional information about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configuration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3962400"/>
            <a:ext cx="2629231" cy="211441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83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 an Incident Report?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Root cause of the defect</a:t>
            </a:r>
          </a:p>
          <a:p>
            <a:pPr lvl="1"/>
            <a:r>
              <a:rPr lang="en-US" dirty="0"/>
              <a:t>Usually set by the programmer, when fixing the defect</a:t>
            </a:r>
          </a:p>
          <a:p>
            <a:r>
              <a:rPr lang="en-US" dirty="0"/>
              <a:t>Status and history information</a:t>
            </a:r>
          </a:p>
          <a:p>
            <a:r>
              <a:rPr lang="en-US" dirty="0"/>
              <a:t>Comments</a:t>
            </a:r>
          </a:p>
          <a:p>
            <a:r>
              <a:rPr lang="en-US" dirty="0"/>
              <a:t>Final conclusions and recommendations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3962400"/>
            <a:ext cx="2629231" cy="211441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04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 an Incident Report?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Severity</a:t>
            </a:r>
            <a:r>
              <a:rPr lang="en-US" dirty="0"/>
              <a:t> and </a:t>
            </a:r>
            <a:r>
              <a:rPr lang="en-US" dirty="0">
                <a:solidFill>
                  <a:schemeClr val="bg1"/>
                </a:solidFill>
              </a:rPr>
              <a:t>priority</a:t>
            </a:r>
            <a:r>
              <a:rPr lang="en-US" dirty="0"/>
              <a:t> of the defect</a:t>
            </a:r>
          </a:p>
          <a:p>
            <a:pPr lvl="1"/>
            <a:r>
              <a:rPr lang="en-US" dirty="0"/>
              <a:t>Sometimes classified by testers</a:t>
            </a:r>
          </a:p>
          <a:p>
            <a:pPr lvl="1"/>
            <a:r>
              <a:rPr lang="en-US" dirty="0"/>
              <a:t>Sometimes a </a:t>
            </a:r>
            <a:r>
              <a:rPr lang="en-US" sz="3398" dirty="0">
                <a:solidFill>
                  <a:schemeClr val="bg1"/>
                </a:solidFill>
              </a:rPr>
              <a:t>bug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398" dirty="0">
                <a:solidFill>
                  <a:schemeClr val="bg1"/>
                </a:solidFill>
              </a:rPr>
              <a:t>triage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398" dirty="0">
                <a:solidFill>
                  <a:schemeClr val="bg1"/>
                </a:solidFill>
              </a:rPr>
              <a:t>committee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is responsible for that</a:t>
            </a:r>
          </a:p>
          <a:p>
            <a:pPr lvl="2"/>
            <a:r>
              <a:rPr lang="en-US" dirty="0"/>
              <a:t>Determines also the risks, costs,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opportunities </a:t>
            </a:r>
            <a:r>
              <a:rPr lang="en-US" dirty="0"/>
              <a:t>and benefits associated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fixing or not fixing the defect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3962400"/>
            <a:ext cx="2629231" cy="211441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956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Severity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a defect "</a:t>
            </a:r>
            <a:r>
              <a:rPr lang="en-US" dirty="0">
                <a:solidFill>
                  <a:schemeClr val="bg1"/>
                </a:solidFill>
              </a:rPr>
              <a:t>severity</a:t>
            </a:r>
            <a:r>
              <a:rPr lang="en-US" dirty="0"/>
              <a:t>"?</a:t>
            </a:r>
          </a:p>
          <a:p>
            <a:pPr lvl="1"/>
            <a:r>
              <a:rPr lang="en-US" dirty="0"/>
              <a:t>The degree of impact on the operation of the system</a:t>
            </a:r>
          </a:p>
          <a:p>
            <a:r>
              <a:rPr lang="en-US" dirty="0"/>
              <a:t>Possible severity classification could be:</a:t>
            </a:r>
          </a:p>
          <a:p>
            <a:pPr lvl="1"/>
            <a:r>
              <a:rPr lang="en-US" dirty="0"/>
              <a:t>1 – Blocking</a:t>
            </a:r>
          </a:p>
          <a:p>
            <a:pPr lvl="1"/>
            <a:r>
              <a:rPr lang="en-US" dirty="0"/>
              <a:t>2 – Critical</a:t>
            </a:r>
          </a:p>
          <a:p>
            <a:pPr lvl="1"/>
            <a:r>
              <a:rPr lang="en-US" dirty="0"/>
              <a:t>3 – High</a:t>
            </a:r>
          </a:p>
          <a:p>
            <a:pPr lvl="1"/>
            <a:r>
              <a:rPr lang="en-US" dirty="0"/>
              <a:t>4 – Medium</a:t>
            </a:r>
          </a:p>
          <a:p>
            <a:pPr lvl="1"/>
            <a:r>
              <a:rPr lang="en-US" dirty="0"/>
              <a:t>5 – Low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533" y="3505200"/>
            <a:ext cx="1924050" cy="2667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24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Severity </a:t>
            </a:r>
            <a:r>
              <a:rPr lang="en-US" dirty="0" smtClean="0"/>
              <a:t>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Blocking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Stops the user from using the feature as it is meant to be used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reasonable workaround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Critical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corruption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Easily and </a:t>
            </a:r>
            <a:r>
              <a:rPr lang="en-US" dirty="0" smtClean="0"/>
              <a:t>repeatedly </a:t>
            </a:r>
            <a:r>
              <a:rPr lang="en-US" dirty="0"/>
              <a:t>throws an exception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reasonable workaround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Feature does not work as expected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533" y="3505200"/>
            <a:ext cx="1924050" cy="2667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98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Severity </a:t>
            </a:r>
            <a:r>
              <a:rPr lang="en-US" dirty="0" smtClean="0"/>
              <a:t>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High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Throws an exception when not following the happy path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Confusing UI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Has a reasonable workaround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Medium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Feature works off the happy path with minor issues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Small UI issues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One or more reasonable workarounds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533" y="3505200"/>
            <a:ext cx="1924050" cy="2667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68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46088" lvl="0" indent="-446088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Performing a Test</a:t>
            </a:r>
          </a:p>
          <a:p>
            <a:pPr marL="446088" lvl="0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Bug Tracking Systems</a:t>
            </a:r>
            <a:endParaRPr lang="en-US" dirty="0"/>
          </a:p>
          <a:p>
            <a:pPr marL="750834" lvl="1" indent="-446088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JIRA</a:t>
            </a:r>
            <a:endParaRPr lang="en-US" dirty="0">
              <a:solidFill>
                <a:schemeClr val="bg1"/>
              </a:solidFill>
            </a:endParaRPr>
          </a:p>
          <a:p>
            <a:pPr marL="750834" lvl="1" indent="-446088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AutoNum type="arabicPeriod"/>
            </a:pPr>
            <a:r>
              <a:rPr lang="en-US" sz="2800" dirty="0" err="1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GitHub</a:t>
            </a:r>
            <a:r>
              <a:rPr lang="en-US" sz="28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Issues</a:t>
            </a:r>
          </a:p>
          <a:p>
            <a:pPr marL="446088" lvl="0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Reporting Issues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35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Severity Levels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Low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Cosmetic issues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Many workarounds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Low visibility to users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533" y="3505200"/>
            <a:ext cx="1924050" cy="2667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076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Priority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90352" y="1196125"/>
            <a:ext cx="11923859" cy="5201066"/>
          </a:xfrm>
        </p:spPr>
        <p:txBody>
          <a:bodyPr>
            <a:normAutofit/>
          </a:bodyPr>
          <a:lstStyle/>
          <a:p>
            <a:r>
              <a:rPr lang="en-US" dirty="0"/>
              <a:t>What is a defect "</a:t>
            </a:r>
            <a:r>
              <a:rPr lang="en-US" dirty="0">
                <a:solidFill>
                  <a:schemeClr val="bg1"/>
                </a:solidFill>
              </a:rPr>
              <a:t>priority</a:t>
            </a:r>
            <a:r>
              <a:rPr lang="en-US" dirty="0"/>
              <a:t>"?</a:t>
            </a:r>
          </a:p>
          <a:p>
            <a:pPr lvl="1"/>
            <a:r>
              <a:rPr lang="en-US" dirty="0"/>
              <a:t>Indicates how quickly the particular problem should be corrected</a:t>
            </a:r>
          </a:p>
          <a:p>
            <a:r>
              <a:rPr lang="en-US" dirty="0"/>
              <a:t>Possible priority classification could be:</a:t>
            </a:r>
          </a:p>
          <a:p>
            <a:pPr lvl="1"/>
            <a:r>
              <a:rPr lang="en-US" dirty="0"/>
              <a:t>1 – Immediate</a:t>
            </a:r>
          </a:p>
          <a:p>
            <a:pPr lvl="1"/>
            <a:r>
              <a:rPr lang="en-US" dirty="0"/>
              <a:t>2 – Next Release</a:t>
            </a:r>
          </a:p>
          <a:p>
            <a:pPr lvl="1"/>
            <a:r>
              <a:rPr lang="en-US" dirty="0"/>
              <a:t>3 – On Occasion</a:t>
            </a:r>
          </a:p>
          <a:p>
            <a:pPr lvl="1"/>
            <a:r>
              <a:rPr lang="en-US" dirty="0"/>
              <a:t>4 – Open (not planned for now)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114800"/>
            <a:ext cx="1685925" cy="1905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3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err="1">
                <a:ea typeface="Calibri"/>
                <a:cs typeface="Calibri"/>
                <a:sym typeface="Calibri"/>
              </a:rPr>
              <a:t>GitHub</a:t>
            </a:r>
            <a:r>
              <a:rPr lang="en-US" sz="4800" dirty="0">
                <a:ea typeface="Calibri"/>
                <a:cs typeface="Calibri"/>
                <a:sym typeface="Calibri"/>
              </a:rPr>
              <a:t> Issues – Live Demo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210" descr="http://markdotto.com/uploads/2011/09/github-issu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612" y="533400"/>
            <a:ext cx="7393727" cy="4409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16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JIRA – Live Demo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218" descr="https://confluence.atlassian.com/download/attachments/314448742/jira-dashboard.png?version=1&amp;modificationDate=1350125741169&amp;api=v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32212" y="685800"/>
            <a:ext cx="4657725" cy="3743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98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Defect Lifecycle</a:t>
            </a:r>
            <a:endParaRPr lang="bg-BG" dirty="0"/>
          </a:p>
        </p:txBody>
      </p:sp>
      <p:pic>
        <p:nvPicPr>
          <p:cNvPr id="5" name="Picture 2" descr="http://aux3.iconpedia.net/uploads/57550069320467089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1447800"/>
            <a:ext cx="2438400" cy="24384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65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Defect lifecycles are usually shown as state transition diagrams</a:t>
            </a:r>
          </a:p>
          <a:p>
            <a:r>
              <a:rPr lang="en-US" dirty="0"/>
              <a:t>Different defect-tracking systems may use different defect </a:t>
            </a:r>
            <a:r>
              <a:rPr lang="en-US" dirty="0" smtClean="0"/>
              <a:t>         lifecycles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2743200"/>
            <a:ext cx="3048000" cy="355804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17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Lifecycle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New</a:t>
            </a:r>
          </a:p>
          <a:p>
            <a:pPr lvl="1"/>
            <a:r>
              <a:rPr lang="en-US" dirty="0"/>
              <a:t>The bug is posted for the first time</a:t>
            </a:r>
          </a:p>
          <a:p>
            <a:pPr lvl="1"/>
            <a:r>
              <a:rPr lang="en-US" dirty="0"/>
              <a:t>The bug is not yet approved</a:t>
            </a:r>
          </a:p>
          <a:p>
            <a:r>
              <a:rPr lang="en-US" dirty="0">
                <a:solidFill>
                  <a:schemeClr val="bg1"/>
                </a:solidFill>
              </a:rPr>
              <a:t>Open</a:t>
            </a:r>
          </a:p>
          <a:p>
            <a:pPr lvl="1"/>
            <a:r>
              <a:rPr lang="en-US" dirty="0"/>
              <a:t>The test lead approves that the bug is genuine </a:t>
            </a:r>
          </a:p>
          <a:p>
            <a:pPr lvl="1"/>
            <a:r>
              <a:rPr lang="en-US" dirty="0"/>
              <a:t>Changes the state as “OPEN”.</a:t>
            </a:r>
          </a:p>
          <a:p>
            <a:r>
              <a:rPr lang="en-US" sz="3400" dirty="0">
                <a:solidFill>
                  <a:schemeClr val="bg1"/>
                </a:solidFill>
              </a:rPr>
              <a:t>Assign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The bug is assigned to corresponding developer or developer team</a:t>
            </a:r>
          </a:p>
        </p:txBody>
      </p:sp>
    </p:spTree>
    <p:extLst>
      <p:ext uri="{BB962C8B-B14F-4D97-AF65-F5344CB8AC3E}">
        <p14:creationId xmlns:p14="http://schemas.microsoft.com/office/powerpoint/2010/main" val="44076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Lifecycle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</a:t>
            </a:r>
          </a:p>
          <a:p>
            <a:pPr lvl="1"/>
            <a:r>
              <a:rPr lang="en-US" dirty="0"/>
              <a:t>The bug has been fixed and is released to testing team</a:t>
            </a:r>
          </a:p>
          <a:p>
            <a:r>
              <a:rPr lang="en-US" dirty="0">
                <a:solidFill>
                  <a:schemeClr val="bg1"/>
                </a:solidFill>
              </a:rPr>
              <a:t>Rejected</a:t>
            </a:r>
          </a:p>
          <a:p>
            <a:pPr lvl="1"/>
            <a:r>
              <a:rPr lang="en-US" dirty="0"/>
              <a:t>If the developer feels that the bug is not genuine, he rejects the bug</a:t>
            </a:r>
          </a:p>
          <a:p>
            <a:r>
              <a:rPr lang="en-US" dirty="0">
                <a:solidFill>
                  <a:schemeClr val="bg1"/>
                </a:solidFill>
              </a:rPr>
              <a:t>Duplicate</a:t>
            </a:r>
          </a:p>
          <a:p>
            <a:pPr lvl="1"/>
            <a:r>
              <a:rPr lang="en-US" dirty="0"/>
              <a:t>The bug is </a:t>
            </a:r>
            <a:r>
              <a:rPr lang="en-US" dirty="0">
                <a:solidFill>
                  <a:schemeClr val="bg1"/>
                </a:solidFill>
              </a:rPr>
              <a:t>repeated twice </a:t>
            </a:r>
            <a:r>
              <a:rPr lang="en-US" dirty="0"/>
              <a:t>or the two bugs mention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>
                <a:solidFill>
                  <a:schemeClr val="bg1"/>
                </a:solidFill>
              </a:rPr>
              <a:t>same </a:t>
            </a:r>
            <a:r>
              <a:rPr lang="en-US" dirty="0">
                <a:solidFill>
                  <a:schemeClr val="bg1"/>
                </a:solidFill>
              </a:rPr>
              <a:t>concept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of the bug</a:t>
            </a:r>
          </a:p>
        </p:txBody>
      </p:sp>
    </p:spTree>
    <p:extLst>
      <p:ext uri="{BB962C8B-B14F-4D97-AF65-F5344CB8AC3E}">
        <p14:creationId xmlns:p14="http://schemas.microsoft.com/office/powerpoint/2010/main" val="406978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Lifecycle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Verified</a:t>
            </a:r>
          </a:p>
          <a:p>
            <a:pPr lvl="1"/>
            <a:r>
              <a:rPr lang="en-US" dirty="0"/>
              <a:t>Once the bug is fixed and the status is changed to “TEST”, the tester tests the bug</a:t>
            </a:r>
          </a:p>
          <a:p>
            <a:pPr lvl="1"/>
            <a:r>
              <a:rPr lang="en-US" dirty="0"/>
              <a:t>If the bug is not present in the software, he approves that the </a:t>
            </a:r>
            <a:r>
              <a:rPr lang="en-US" dirty="0" smtClean="0"/>
              <a:t>  bug </a:t>
            </a:r>
            <a:r>
              <a:rPr lang="en-US" dirty="0"/>
              <a:t>is fixed</a:t>
            </a:r>
          </a:p>
        </p:txBody>
      </p:sp>
      <p:pic>
        <p:nvPicPr>
          <p:cNvPr id="5" name="Picture 2" descr="http://cdn1.iconfinder.com/data/icons/DarkGlass_Reworked/128x128/actions/camera_te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162" y="4313412"/>
            <a:ext cx="2057400" cy="2057402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69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Lifecycle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Reopened</a:t>
            </a:r>
          </a:p>
          <a:p>
            <a:pPr lvl="1"/>
            <a:r>
              <a:rPr lang="en-US" dirty="0"/>
              <a:t>The bug still exists even after the bug is fixed by the developer</a:t>
            </a:r>
          </a:p>
          <a:p>
            <a:pPr lvl="1"/>
            <a:r>
              <a:rPr lang="en-US" dirty="0"/>
              <a:t>The bug traverses the life cycle once again</a:t>
            </a:r>
          </a:p>
          <a:p>
            <a:r>
              <a:rPr lang="en-US" dirty="0">
                <a:solidFill>
                  <a:schemeClr val="bg1"/>
                </a:solidFill>
              </a:rPr>
              <a:t>Closed</a:t>
            </a:r>
          </a:p>
          <a:p>
            <a:pPr lvl="1"/>
            <a:r>
              <a:rPr lang="en-US" dirty="0"/>
              <a:t>The bug is fixed, tested and approved</a:t>
            </a:r>
          </a:p>
        </p:txBody>
      </p:sp>
      <p:pic>
        <p:nvPicPr>
          <p:cNvPr id="5" name="Picture 2" descr="http://www.dmtc.com/silks/store_close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274" y="4724400"/>
            <a:ext cx="2035175" cy="1523056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88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Performing a Test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12954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Management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Total number of bugs</a:t>
            </a:r>
          </a:p>
          <a:p>
            <a:r>
              <a:rPr lang="en-US" dirty="0"/>
              <a:t>Number of open (active) bugs/tasks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Number of resolved bugs/tasks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41" y="2680328"/>
            <a:ext cx="3200400" cy="2232660"/>
          </a:xfrm>
          <a:prstGeom prst="roundRect">
            <a:avLst>
              <a:gd name="adj" fmla="val 4107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70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Management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Bugs per category</a:t>
            </a:r>
          </a:p>
          <a:p>
            <a:r>
              <a:rPr lang="en-US" dirty="0"/>
              <a:t>Bug cluster analysis</a:t>
            </a:r>
          </a:p>
          <a:p>
            <a:r>
              <a:rPr lang="en-US" dirty="0"/>
              <a:t>Defect density analysis</a:t>
            </a:r>
          </a:p>
          <a:p>
            <a:r>
              <a:rPr lang="en-US" dirty="0"/>
              <a:t>Number of defects discovered on a time unit</a:t>
            </a:r>
          </a:p>
          <a:p>
            <a:pPr lvl="1"/>
            <a:r>
              <a:rPr lang="en-US" dirty="0"/>
              <a:t>E.g., week, testing iteration, etc.	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246952"/>
            <a:ext cx="3124200" cy="249674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64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Management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Mean-time to fix a defect</a:t>
            </a:r>
          </a:p>
          <a:p>
            <a:pPr lvl="1"/>
            <a:r>
              <a:rPr lang="en-US" dirty="0"/>
              <a:t>The time between reporting and fixing/closing the bug</a:t>
            </a:r>
          </a:p>
          <a:p>
            <a:r>
              <a:rPr lang="en-US" dirty="0"/>
              <a:t>Time estimates versus actual time spent comparison</a:t>
            </a:r>
          </a:p>
          <a:p>
            <a:pPr lvl="2"/>
            <a:r>
              <a:rPr lang="en-US" dirty="0"/>
              <a:t>Gives confidence in the estimates given by the team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4191000"/>
            <a:ext cx="1798320" cy="179383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71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Golden Rules for Bug Reporting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Watch your tests</a:t>
            </a:r>
          </a:p>
          <a:p>
            <a:pPr lvl="1"/>
            <a:r>
              <a:rPr lang="en-US" dirty="0"/>
              <a:t>Run your tests with care and attention</a:t>
            </a:r>
          </a:p>
          <a:p>
            <a:pPr lvl="1"/>
            <a:r>
              <a:rPr lang="en-US" dirty="0"/>
              <a:t>You never know when you're going to find a problem</a:t>
            </a:r>
          </a:p>
          <a:p>
            <a:r>
              <a:rPr lang="en-US" dirty="0"/>
              <a:t>Reporting intermittent or sporadic symptoms</a:t>
            </a:r>
          </a:p>
          <a:p>
            <a:pPr lvl="1"/>
            <a:r>
              <a:rPr lang="en-US" dirty="0"/>
              <a:t>Some defects cannot be reproduced always</a:t>
            </a:r>
          </a:p>
          <a:p>
            <a:pPr lvl="1"/>
            <a:r>
              <a:rPr lang="en-US" dirty="0"/>
              <a:t>Report how many times you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tried to reproduce </a:t>
            </a:r>
            <a:r>
              <a:rPr lang="en-US" dirty="0" smtClean="0">
                <a:solidFill>
                  <a:schemeClr val="bg1"/>
                </a:solidFill>
              </a:rPr>
              <a:t>it </a:t>
            </a:r>
            <a:r>
              <a:rPr lang="en-US" dirty="0"/>
              <a:t>and how 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many </a:t>
            </a:r>
            <a:r>
              <a:rPr lang="en-US" dirty="0"/>
              <a:t>times </a:t>
            </a:r>
            <a:r>
              <a:rPr lang="en-US" dirty="0">
                <a:solidFill>
                  <a:schemeClr val="bg1"/>
                </a:solidFill>
              </a:rPr>
              <a:t>it did in fact occur</a:t>
            </a:r>
          </a:p>
        </p:txBody>
      </p:sp>
    </p:spTree>
    <p:extLst>
      <p:ext uri="{BB962C8B-B14F-4D97-AF65-F5344CB8AC3E}">
        <p14:creationId xmlns:p14="http://schemas.microsoft.com/office/powerpoint/2010/main" val="371733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Golden Rules for Bug Reporting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Isolate the defect</a:t>
            </a:r>
          </a:p>
          <a:p>
            <a:pPr lvl="1"/>
            <a:r>
              <a:rPr lang="en-US" dirty="0"/>
              <a:t>Make carefully chosen changes to the steps used to reproduce it</a:t>
            </a:r>
          </a:p>
          <a:p>
            <a:pPr lvl="1"/>
            <a:r>
              <a:rPr lang="en-US" dirty="0"/>
              <a:t>Move from boundary values to more  generalized conditions</a:t>
            </a:r>
          </a:p>
          <a:p>
            <a:r>
              <a:rPr lang="en-US" dirty="0"/>
              <a:t>Provide information on the defect's impact</a:t>
            </a:r>
          </a:p>
          <a:p>
            <a:pPr lvl="1"/>
            <a:r>
              <a:rPr lang="en-US" dirty="0"/>
              <a:t>Makes setting priority and severity easier and more accurate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5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Golden Rules for Bug Reporting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Mind your language</a:t>
            </a:r>
          </a:p>
          <a:p>
            <a:pPr lvl="1"/>
            <a:r>
              <a:rPr lang="en-US" dirty="0"/>
              <a:t>Choose the right words in your report</a:t>
            </a:r>
          </a:p>
          <a:p>
            <a:pPr lvl="1"/>
            <a:r>
              <a:rPr lang="en-US" dirty="0"/>
              <a:t>Be clear and unambiguous, neutral, fact-focused and impartial</a:t>
            </a:r>
          </a:p>
          <a:p>
            <a:pPr lvl="1"/>
            <a:r>
              <a:rPr lang="en-US" dirty="0"/>
              <a:t>Be concise – avoid useless </a:t>
            </a:r>
            <a:r>
              <a:rPr lang="en-US" dirty="0" smtClean="0"/>
              <a:t>details</a:t>
            </a:r>
            <a:endParaRPr lang="en-US" dirty="0"/>
          </a:p>
          <a:p>
            <a:r>
              <a:rPr lang="en-US" dirty="0"/>
              <a:t>Make reviews of bug reports</a:t>
            </a:r>
          </a:p>
          <a:p>
            <a:pPr lvl="1"/>
            <a:r>
              <a:rPr lang="en-US" dirty="0"/>
              <a:t>Make an experienced tester take a look a your report</a:t>
            </a:r>
          </a:p>
        </p:txBody>
      </p:sp>
    </p:spTree>
    <p:extLst>
      <p:ext uri="{BB962C8B-B14F-4D97-AF65-F5344CB8AC3E}">
        <p14:creationId xmlns:p14="http://schemas.microsoft.com/office/powerpoint/2010/main" val="135126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 N</a:t>
            </a:r>
            <a:r>
              <a:rPr lang="en-US" dirty="0" smtClean="0"/>
              <a:t>ot Report Such Bugs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35049">
            <a:off x="4945062" y="1445292"/>
            <a:ext cx="2070100" cy="2310448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94559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Bug Report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Vague ones which just report the symptom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"I just clicked and it crashes"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581" y="3928335"/>
            <a:ext cx="4200525" cy="1724025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3281">
            <a:off x="2529945" y="5960533"/>
            <a:ext cx="304800" cy="304800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423144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Bug Report Example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Ones which just use adjectives instead of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"System is really slow"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26" y="3957639"/>
            <a:ext cx="2466975" cy="1857375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0639">
            <a:off x="2238117" y="5045918"/>
            <a:ext cx="1126847" cy="1126847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566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Bug Report Example(3)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Lack of legacy behavioral, baseline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comparisons etc.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"it </a:t>
            </a:r>
            <a:r>
              <a:rPr lang="en-US" dirty="0"/>
              <a:t>used to work </a:t>
            </a:r>
            <a:r>
              <a:rPr lang="en-US" dirty="0" smtClean="0"/>
              <a:t>..."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 "system </a:t>
            </a:r>
            <a:r>
              <a:rPr lang="en-US" dirty="0"/>
              <a:t>is slower ( than</a:t>
            </a:r>
            <a:r>
              <a:rPr lang="en-US" dirty="0" smtClean="0"/>
              <a:t>???)"</a:t>
            </a:r>
            <a:endParaRPr lang="en-US" dirty="0"/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780" y="4154013"/>
            <a:ext cx="2831264" cy="1910609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32658">
            <a:off x="8674737" y="2286127"/>
            <a:ext cx="865609" cy="852785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98181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04747" lvl="0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Usually a certain feature or a </a:t>
            </a:r>
            <a:r>
              <a:rPr lang="en-US" sz="3400" dirty="0" err="1">
                <a:ea typeface="Calibri"/>
                <a:cs typeface="Calibri"/>
                <a:sym typeface="Calibri"/>
              </a:rPr>
              <a:t>bugfix</a:t>
            </a:r>
            <a:r>
              <a:rPr lang="en-US" sz="3400" dirty="0">
                <a:ea typeface="Calibri"/>
                <a:cs typeface="Calibri"/>
                <a:sym typeface="Calibri"/>
              </a:rPr>
              <a:t> is tested</a:t>
            </a:r>
            <a:endParaRPr lang="en-US" sz="3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304747" lvl="0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One draws testing steps</a:t>
            </a:r>
            <a:endParaRPr lang="en-US" dirty="0"/>
          </a:p>
          <a:p>
            <a:pPr marL="304747" lvl="0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Should find</a:t>
            </a:r>
            <a:endParaRPr lang="en-US" dirty="0"/>
          </a:p>
          <a:p>
            <a:pPr marL="609493" lvl="1" indent="-231605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2240"/>
              <a:buFont typeface="Noto Sans Symbols"/>
              <a:buChar char="▪"/>
            </a:pPr>
            <a:r>
              <a:rPr lang="en-US" sz="28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The intentional behavior</a:t>
            </a:r>
            <a:endParaRPr lang="en-US" dirty="0">
              <a:solidFill>
                <a:schemeClr val="bg1"/>
              </a:solidFill>
            </a:endParaRPr>
          </a:p>
          <a:p>
            <a:pPr marL="609493" lvl="1" indent="-231605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2240"/>
              <a:buFont typeface="Noto Sans Symbols"/>
              <a:buChar char="▪"/>
            </a:pPr>
            <a:r>
              <a:rPr lang="en-US" sz="28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The unexpected behavior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Performing a Test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904" y="1371600"/>
            <a:ext cx="3276601" cy="32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4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Bug Report Example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 smtClean="0"/>
              <a:t>Bugs in which there is no effort to zero in on </a:t>
            </a:r>
            <a:br>
              <a:rPr lang="en-US" dirty="0" smtClean="0"/>
            </a:br>
            <a:r>
              <a:rPr lang="en-US" dirty="0" smtClean="0"/>
              <a:t>the root cause. No effort on removing the </a:t>
            </a:r>
            <a:br>
              <a:rPr lang="en-US" dirty="0" smtClean="0"/>
            </a:br>
            <a:r>
              <a:rPr lang="en-US" dirty="0" smtClean="0"/>
              <a:t>variables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67" y="3671759"/>
            <a:ext cx="2724530" cy="1838582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412138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Bug Report Example 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Bugs which do not mention the user </a:t>
            </a:r>
            <a:r>
              <a:rPr lang="en-US" dirty="0" smtClean="0"/>
              <a:t>impact, </a:t>
            </a:r>
            <a:br>
              <a:rPr lang="en-US" dirty="0" smtClean="0"/>
            </a:br>
            <a:r>
              <a:rPr lang="en-US" dirty="0" smtClean="0"/>
              <a:t>yes </a:t>
            </a:r>
            <a:r>
              <a:rPr lang="en-US" dirty="0"/>
              <a:t>includes too techie bugs :)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"we </a:t>
            </a:r>
            <a:r>
              <a:rPr lang="en-US" dirty="0"/>
              <a:t>are using uninitialized variables </a:t>
            </a:r>
            <a:r>
              <a:rPr lang="en-US" dirty="0" smtClean="0"/>
              <a:t>here… </a:t>
            </a:r>
            <a:br>
              <a:rPr lang="en-US" dirty="0" smtClean="0"/>
            </a:br>
            <a:r>
              <a:rPr lang="en-US" dirty="0" smtClean="0"/>
              <a:t>here… and here…"</a:t>
            </a:r>
            <a:endParaRPr lang="en-US" dirty="0"/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561" y="4267215"/>
            <a:ext cx="1253052" cy="1253052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08230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Bug Report Example (6)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Bugs with poor reproducibility information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"happens sometimes"</a:t>
            </a:r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11" b="100000" l="9778" r="89778">
                        <a14:foregroundMark x1="56444" y1="13333" x2="56444" y2="13333"/>
                        <a14:backgroundMark x1="49778" y1="44444" x2="49778" y2="44444"/>
                        <a14:backgroundMark x1="48444" y1="59111" x2="48444" y2="59111"/>
                        <a14:backgroundMark x1="47556" y1="79556" x2="47556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17" y="3529014"/>
            <a:ext cx="2143125" cy="2143125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47853">
            <a:off x="2741612" y="4784358"/>
            <a:ext cx="1219200" cy="1219200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64484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Bug Report Example (7)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Bugs which just report the problems </a:t>
            </a:r>
            <a:r>
              <a:rPr lang="en-US" dirty="0" smtClean="0"/>
              <a:t>(and </a:t>
            </a:r>
            <a:r>
              <a:rPr lang="en-US" dirty="0"/>
              <a:t>not the steps to reproduce or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manifestation/symptoms </a:t>
            </a:r>
            <a:r>
              <a:rPr lang="en-US" dirty="0"/>
              <a:t>of the </a:t>
            </a:r>
            <a:r>
              <a:rPr lang="en-US" dirty="0" smtClean="0"/>
              <a:t>problems)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"feature send mail is </a:t>
            </a:r>
            <a:r>
              <a:rPr lang="en-US" dirty="0" smtClean="0"/>
              <a:t>broken"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6" b="93621" l="9877" r="89918">
                        <a14:foregroundMark x1="30247" y1="18313" x2="30247" y2="18313"/>
                        <a14:foregroundMark x1="38272" y1="73663" x2="38272" y2="73663"/>
                        <a14:backgroundMark x1="62551" y1="82716" x2="62551" y2="82716"/>
                        <a14:backgroundMark x1="64815" y1="89095" x2="64815" y2="89095"/>
                        <a14:backgroundMark x1="63374" y1="79012" x2="63374" y2="790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38" y="4076699"/>
            <a:ext cx="2019300" cy="2019300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29974">
            <a:off x="9049278" y="5562600"/>
            <a:ext cx="304800" cy="304800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78931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Bug Report Example (8)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The usual deficient in information ones </a:t>
            </a:r>
            <a:r>
              <a:rPr lang="en-US" dirty="0" smtClean="0"/>
              <a:t>e.g. </a:t>
            </a:r>
            <a:r>
              <a:rPr lang="en-US" dirty="0"/>
              <a:t>with no </a:t>
            </a:r>
            <a:r>
              <a:rPr lang="en-US" dirty="0" smtClean="0"/>
              <a:t>logs, </a:t>
            </a:r>
            <a:r>
              <a:rPr lang="en-US" dirty="0"/>
              <a:t>no customer data </a:t>
            </a:r>
            <a:r>
              <a:rPr lang="en-US" dirty="0" smtClean="0"/>
              <a:t>info, </a:t>
            </a:r>
            <a:r>
              <a:rPr lang="en-US" dirty="0"/>
              <a:t>no platform </a:t>
            </a:r>
            <a:r>
              <a:rPr lang="en-US" dirty="0" smtClean="0"/>
              <a:t>info, </a:t>
            </a:r>
            <a:r>
              <a:rPr lang="en-US" dirty="0"/>
              <a:t>no SW/HW info </a:t>
            </a:r>
            <a:r>
              <a:rPr lang="en-US" dirty="0" smtClean="0"/>
              <a:t>etc.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878" y="3318734"/>
            <a:ext cx="1219200" cy="1219200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60444">
            <a:off x="3238597" y="4340906"/>
            <a:ext cx="1300593" cy="1300593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74000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Bug Report Example (9)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endParaRPr lang="en-US" sz="4400" dirty="0"/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dirty="0" smtClean="0"/>
              <a:t> </a:t>
            </a:r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87" y="1380067"/>
            <a:ext cx="2049691" cy="2049691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132012" y="4060145"/>
            <a:ext cx="7924800" cy="6858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marL="361950" indent="-361950" algn="ctr">
              <a:lnSpc>
                <a:spcPts val="3600"/>
              </a:lnSpc>
            </a:pPr>
            <a:r>
              <a:rPr lang="en-US" sz="44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The "Best One"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51677">
            <a:off x="8998478" y="5334000"/>
            <a:ext cx="457200" cy="457200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95033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Bug Report Example (10)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sz="3600" i="1" dirty="0"/>
              <a:t>Description: </a:t>
            </a:r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dirty="0" smtClean="0"/>
              <a:t> Error message is stupid.</a:t>
            </a:r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9865">
            <a:off x="7982478" y="4914900"/>
            <a:ext cx="1219200" cy="1219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6533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Bug Report Example (11)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sz="3600" i="1" dirty="0"/>
              <a:t>Expected result: </a:t>
            </a:r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dirty="0" smtClean="0"/>
              <a:t> Error message is less stupid.</a:t>
            </a:r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0308">
            <a:off x="3435879" y="4699000"/>
            <a:ext cx="1219200" cy="1219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64445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49" y="152400"/>
            <a:ext cx="10277964" cy="849923"/>
          </a:xfrm>
        </p:spPr>
        <p:txBody>
          <a:bodyPr>
            <a:normAutofit/>
          </a:bodyPr>
          <a:lstStyle/>
          <a:p>
            <a:r>
              <a:rPr lang="en-US" dirty="0" smtClean="0"/>
              <a:t>Key points for good bug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0" y="1151068"/>
            <a:ext cx="8874161" cy="5554532"/>
          </a:xfrm>
        </p:spPr>
        <p:txBody>
          <a:bodyPr/>
          <a:lstStyle/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sz="3600" i="1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rPr>
              <a:t>Clear and succinct title</a:t>
            </a:r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/>
          </a:p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Bad: Browser crashed</a:t>
            </a:r>
          </a:p>
          <a:p>
            <a:pPr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Good: Error 404: Page not found when clicking the Export button</a:t>
            </a:r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> </a:t>
            </a:r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93" y="1628654"/>
            <a:ext cx="1443986" cy="114239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49735">
            <a:off x="8422745" y="5469468"/>
            <a:ext cx="304800" cy="304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5987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142875"/>
            <a:ext cx="10210801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Key points for good bug report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0" y="1151068"/>
            <a:ext cx="8874161" cy="5554532"/>
          </a:xfrm>
        </p:spPr>
        <p:txBody>
          <a:bodyPr/>
          <a:lstStyle/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sz="3600" i="1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rPr>
              <a:t>Is it Reproducible?</a:t>
            </a:r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Bad: Leave it blank</a:t>
            </a:r>
          </a:p>
          <a:p>
            <a:pPr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Good: </a:t>
            </a:r>
            <a:r>
              <a:rPr lang="en-US" dirty="0" smtClean="0"/>
              <a:t>"Every time</a:t>
            </a:r>
            <a:r>
              <a:rPr lang="en-US" dirty="0"/>
              <a:t>", "</a:t>
            </a:r>
            <a:r>
              <a:rPr lang="en-US" dirty="0" smtClean="0"/>
              <a:t>Occasionally</a:t>
            </a:r>
            <a:r>
              <a:rPr lang="en-US" dirty="0"/>
              <a:t>", "Unable to Reproduce"</a:t>
            </a:r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> </a:t>
            </a:r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091" y="5025496"/>
            <a:ext cx="1213196" cy="1231371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21887">
            <a:off x="2783947" y="1972733"/>
            <a:ext cx="304800" cy="304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6269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Performing a Test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Shape 1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70212" y="1320158"/>
            <a:ext cx="5352984" cy="495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6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123825"/>
            <a:ext cx="10210801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Key points for good bug report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sz="3600" i="1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rPr>
              <a:t>Description</a:t>
            </a:r>
          </a:p>
          <a:p>
            <a:pPr marL="361950" indent="-361950" algn="ctr">
              <a:lnSpc>
                <a:spcPts val="3600"/>
              </a:lnSpc>
              <a:buNone/>
            </a:pPr>
            <a:endParaRPr lang="en-US" i="1" dirty="0" smtClean="0"/>
          </a:p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Summary – short </a:t>
            </a:r>
            <a:r>
              <a:rPr lang="en-US" dirty="0" smtClean="0"/>
              <a:t>overview</a:t>
            </a:r>
            <a:endParaRPr lang="en-US" dirty="0"/>
          </a:p>
          <a:p>
            <a:pPr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What happened – step by step</a:t>
            </a:r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1651">
            <a:off x="8316914" y="4549247"/>
            <a:ext cx="1464733" cy="1464733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52856">
            <a:off x="2716214" y="1998134"/>
            <a:ext cx="457200" cy="457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9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sz="3600" i="1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rPr>
              <a:t>Supporting information?</a:t>
            </a:r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Bad: Leave it blank</a:t>
            </a:r>
          </a:p>
          <a:p>
            <a:pPr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Good: "This error happens for all event records that are fees, but works for event records that are campaigns"</a:t>
            </a:r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> </a:t>
            </a:r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7012" y="123825"/>
            <a:ext cx="10210801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Key points for good bug report (4)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16293">
            <a:off x="2847819" y="1679973"/>
            <a:ext cx="362931" cy="362931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0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sz="3600" i="1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rPr>
              <a:t>Actual results?</a:t>
            </a:r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Bad: "It did not work"</a:t>
            </a:r>
          </a:p>
          <a:p>
            <a:pPr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Good: "Error 404: Access denied"</a:t>
            </a:r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> </a:t>
            </a:r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7012" y="123825"/>
            <a:ext cx="10210801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Key points for good bug report (5)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96923">
            <a:off x="8318541" y="2462369"/>
            <a:ext cx="1219200" cy="1219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8743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sz="3600" i="1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rPr>
              <a:t>Expected results?</a:t>
            </a:r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 smtClean="0"/>
              <a:t>Bad: </a:t>
            </a:r>
            <a:r>
              <a:rPr lang="en-US" dirty="0"/>
              <a:t>"I expected it to work"</a:t>
            </a:r>
          </a:p>
          <a:p>
            <a:pPr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 smtClean="0"/>
              <a:t>Good: </a:t>
            </a:r>
            <a:r>
              <a:rPr lang="en-US" dirty="0"/>
              <a:t>"I expected to see a popup after clicking the Run button"</a:t>
            </a:r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>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7012" y="123825"/>
            <a:ext cx="10210801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Key points for good bug report (6)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10229">
            <a:off x="2377546" y="1464732"/>
            <a:ext cx="1219200" cy="1219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48931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sz="3600" i="1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rPr>
              <a:t>Platform</a:t>
            </a:r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Bad: "</a:t>
            </a:r>
            <a:r>
              <a:rPr lang="en-US" dirty="0" smtClean="0"/>
              <a:t>Windows</a:t>
            </a:r>
            <a:r>
              <a:rPr lang="en-US" dirty="0"/>
              <a:t>"</a:t>
            </a:r>
          </a:p>
          <a:p>
            <a:pPr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Good: "</a:t>
            </a:r>
            <a:r>
              <a:rPr lang="en-US" dirty="0" smtClean="0"/>
              <a:t>Windows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dirty="0"/>
              <a:t>, Google Chrome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20.0.1132.47</a:t>
            </a:r>
            <a:r>
              <a:rPr lang="en-US" dirty="0" smtClean="0"/>
              <a:t>m</a:t>
            </a:r>
            <a:r>
              <a:rPr lang="en-US" dirty="0"/>
              <a:t>"</a:t>
            </a:r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> </a:t>
            </a:r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3" y="3073400"/>
            <a:ext cx="1286932" cy="128693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7312">
            <a:off x="2961746" y="1481668"/>
            <a:ext cx="457200" cy="457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points for good bug report (7)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20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sz="3600" i="1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rPr>
              <a:t>Include the Screenshots/Attachments!!!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0812" y="123825"/>
            <a:ext cx="10287001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Key points for good bug report (8)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847" y="3759000"/>
            <a:ext cx="1541133" cy="1541133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2237">
            <a:off x="3926946" y="1210733"/>
            <a:ext cx="609600" cy="609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97163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 Control Systems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4612" y="5490441"/>
            <a:ext cx="11810999" cy="499819"/>
          </a:xfrm>
        </p:spPr>
        <p:txBody>
          <a:bodyPr/>
          <a:lstStyle/>
          <a:p>
            <a:pPr lvl="0"/>
            <a:r>
              <a:rPr lang="en-US" sz="3600" b="0" dirty="0">
                <a:ea typeface="Calibri"/>
                <a:cs typeface="Calibri"/>
                <a:sym typeface="Calibri"/>
              </a:rPr>
              <a:t>Managing Different </a:t>
            </a:r>
            <a:r>
              <a:rPr lang="en-US" sz="3600" b="0" dirty="0" smtClean="0">
                <a:ea typeface="Calibri"/>
                <a:cs typeface="Calibri"/>
                <a:sym typeface="Calibri"/>
              </a:rPr>
              <a:t>Versions of </a:t>
            </a:r>
            <a:r>
              <a:rPr lang="en-US" sz="3600" b="0" dirty="0">
                <a:ea typeface="Calibri"/>
                <a:cs typeface="Calibri"/>
                <a:sym typeface="Calibri"/>
              </a:rPr>
              <a:t>the Same File / </a:t>
            </a:r>
            <a:r>
              <a:rPr lang="en-US" sz="3600" b="0" dirty="0" smtClean="0">
                <a:ea typeface="Calibri"/>
                <a:cs typeface="Calibri"/>
                <a:sym typeface="Calibri"/>
              </a:rPr>
              <a:t>Document</a:t>
            </a:r>
            <a:endParaRPr lang="en-US" sz="3600" b="0" dirty="0">
              <a:ea typeface="Calibri"/>
              <a:cs typeface="Calibri"/>
              <a:sym typeface="Calibri"/>
            </a:endParaRPr>
          </a:p>
        </p:txBody>
      </p:sp>
      <p:pic>
        <p:nvPicPr>
          <p:cNvPr id="4" name="Shape 2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65612" y="1279524"/>
            <a:ext cx="3823320" cy="2466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001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Table of Contents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49262" lvl="0" indent="-44926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Version Control Systems: Philosophy</a:t>
            </a:r>
            <a:endParaRPr lang="en-US" dirty="0"/>
          </a:p>
          <a:p>
            <a:pPr marL="449262" lvl="0" indent="-449262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Versioning Models</a:t>
            </a:r>
          </a:p>
          <a:p>
            <a:pPr marL="1143000" lvl="1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+mj-lt"/>
              <a:buAutoNum type="arabicPeriod"/>
            </a:pPr>
            <a:r>
              <a:rPr lang="en-US" sz="3200" dirty="0">
                <a:ea typeface="Calibri"/>
                <a:cs typeface="Calibri"/>
                <a:sym typeface="Calibri"/>
              </a:rPr>
              <a:t>Centralized Version Control</a:t>
            </a:r>
            <a:endParaRPr lang="en-US" dirty="0"/>
          </a:p>
          <a:p>
            <a:pPr marL="1143000" lvl="1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+mj-lt"/>
              <a:buAutoNum type="arabicPeriod"/>
            </a:pPr>
            <a:r>
              <a:rPr lang="en-US" sz="3200" dirty="0">
                <a:ea typeface="Calibri"/>
                <a:cs typeface="Calibri"/>
                <a:sym typeface="Calibri"/>
              </a:rPr>
              <a:t>Distributed Version Control</a:t>
            </a:r>
            <a:endParaRPr lang="en-US" dirty="0"/>
          </a:p>
          <a:p>
            <a:pPr marL="449262" lvl="0" indent="-449262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3400" dirty="0">
                <a:ea typeface="Calibri"/>
                <a:cs typeface="Calibri"/>
                <a:sym typeface="Calibri"/>
              </a:rPr>
              <a:t> – Demo + Exercise </a:t>
            </a:r>
            <a:endParaRPr lang="en-US" dirty="0"/>
          </a:p>
          <a:p>
            <a:pPr marL="449262" lvl="0" indent="-449262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Project Hosting Sites</a:t>
            </a:r>
            <a:endParaRPr lang="en-US" dirty="0"/>
          </a:p>
          <a:p>
            <a:pPr marL="449262" lvl="0" indent="-449262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 err="1">
                <a:ea typeface="Calibri"/>
                <a:cs typeface="Calibri"/>
                <a:sym typeface="Calibri"/>
              </a:rPr>
              <a:t>GitHub</a:t>
            </a:r>
            <a:r>
              <a:rPr lang="en-US" sz="3400" dirty="0">
                <a:ea typeface="Calibri"/>
                <a:cs typeface="Calibri"/>
                <a:sym typeface="Calibri"/>
              </a:rPr>
              <a:t> </a:t>
            </a:r>
            <a:r>
              <a:rPr lang="en-US" sz="3400" dirty="0" smtClean="0">
                <a:ea typeface="Calibri"/>
                <a:cs typeface="Calibri"/>
                <a:sym typeface="Calibri"/>
              </a:rPr>
              <a:t>– Demo</a:t>
            </a:r>
          </a:p>
          <a:p>
            <a:pPr marL="0" lv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None/>
            </a:pPr>
            <a:endParaRPr lang="en-US" sz="3400" dirty="0"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04746" lvl="0" indent="-30474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000"/>
              <a:buFont typeface="Noto Sans Symbols"/>
              <a:buChar char="▪"/>
            </a:pPr>
            <a:r>
              <a:rPr lang="en-US" sz="3000" dirty="0">
                <a:ea typeface="Calibri"/>
                <a:cs typeface="Calibri"/>
                <a:sym typeface="Calibri"/>
              </a:rPr>
              <a:t>Functionality</a:t>
            </a:r>
          </a:p>
          <a:p>
            <a:pPr marL="609493" lvl="1" indent="-231606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>
                <a:ea typeface="Calibri"/>
                <a:cs typeface="Calibri"/>
                <a:sym typeface="Calibri"/>
              </a:rPr>
              <a:t>File versions control</a:t>
            </a:r>
            <a:endParaRPr lang="en-US" dirty="0"/>
          </a:p>
          <a:p>
            <a:pPr marL="609493" lvl="1" indent="-231606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>
                <a:ea typeface="Calibri"/>
                <a:cs typeface="Calibri"/>
                <a:sym typeface="Calibri"/>
              </a:rPr>
              <a:t>Merge and differences search</a:t>
            </a:r>
            <a:endParaRPr lang="en-US" dirty="0"/>
          </a:p>
          <a:p>
            <a:pPr marL="609493" lvl="1" indent="-231606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>
                <a:ea typeface="Calibri"/>
                <a:cs typeface="Calibri"/>
                <a:sym typeface="Calibri"/>
              </a:rPr>
              <a:t>Branching</a:t>
            </a:r>
            <a:endParaRPr lang="en-US" dirty="0"/>
          </a:p>
          <a:p>
            <a:pPr marL="609493" lvl="1" indent="-231606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>
                <a:ea typeface="Calibri"/>
                <a:cs typeface="Calibri"/>
                <a:sym typeface="Calibri"/>
              </a:rPr>
              <a:t>Console and IDE plugins</a:t>
            </a:r>
            <a:endParaRPr lang="en-US" dirty="0"/>
          </a:p>
          <a:p>
            <a:pPr marL="609493" lvl="1" indent="-231606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Noto Sans Symbols"/>
              <a:buChar char="▪"/>
            </a:pPr>
            <a:r>
              <a:rPr lang="en-US" sz="3000" dirty="0">
                <a:ea typeface="Calibri"/>
                <a:cs typeface="Calibri"/>
                <a:sym typeface="Calibri"/>
              </a:rPr>
              <a:t>Well known products</a:t>
            </a:r>
            <a:endParaRPr lang="en-US" dirty="0"/>
          </a:p>
          <a:p>
            <a:pPr marL="609493" lvl="1" indent="-231606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>
                <a:ea typeface="Calibri"/>
                <a:cs typeface="Calibri"/>
                <a:sym typeface="Calibri"/>
              </a:rPr>
              <a:t>CVS, Subversion (SVN) – free, open source</a:t>
            </a:r>
            <a:endParaRPr lang="en-US" dirty="0"/>
          </a:p>
          <a:p>
            <a:pPr marL="609493" lvl="1" indent="-231606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2800" dirty="0">
                <a:ea typeface="Calibri"/>
                <a:cs typeface="Calibri"/>
                <a:sym typeface="Calibri"/>
              </a:rPr>
              <a:t>, Mercurial – distributed, free, open source</a:t>
            </a:r>
            <a:endParaRPr lang="en-US" dirty="0"/>
          </a:p>
          <a:p>
            <a:pPr marL="609493" lvl="1" indent="-231606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>
                <a:ea typeface="Calibri"/>
                <a:cs typeface="Calibri"/>
                <a:sym typeface="Calibri"/>
              </a:rPr>
              <a:t>Microsoft TFS – commercial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Version Control Systems (VCS)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Shape 2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293874">
            <a:off x="6953750" y="1602108"/>
            <a:ext cx="3718920" cy="243918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dk2"/>
            </a:outerShdw>
          </a:effectLst>
        </p:spPr>
      </p:pic>
    </p:spTree>
    <p:extLst>
      <p:ext uri="{BB962C8B-B14F-4D97-AF65-F5344CB8AC3E}">
        <p14:creationId xmlns:p14="http://schemas.microsoft.com/office/powerpoint/2010/main" val="218072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Distributed Version Control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6" name="Shape 393" descr="Distributed version control"/>
          <p:cNvPicPr preferRelativeResize="0"/>
          <p:nvPr/>
        </p:nvPicPr>
        <p:blipFill rotWithShape="1">
          <a:blip r:embed="rId2">
            <a:alphaModFix/>
          </a:blip>
          <a:srcRect l="-2065" t="-1474" r="-2274" b="-3127"/>
          <a:stretch/>
        </p:blipFill>
        <p:spPr>
          <a:xfrm>
            <a:off x="150812" y="1295400"/>
            <a:ext cx="6172200" cy="4763473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258372" y="6400800"/>
            <a:ext cx="5123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http://homes.cs.washington.edu/~mernst/advice/version-control.html</a:t>
            </a: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888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Now What?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10668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0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Centralized Version Control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Shape 404"/>
          <p:cNvSpPr txBox="1"/>
          <p:nvPr/>
        </p:nvSpPr>
        <p:spPr>
          <a:xfrm>
            <a:off x="159931" y="6500129"/>
            <a:ext cx="4498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05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http://homes.cs.washington.edu/~mernst/advice/version-control.html</a:t>
            </a:r>
            <a:endParaRPr sz="10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Shape 403" descr="http://homes.cs.washington.edu/~mernst/advice/version-control.html" title="Centralized version control"/>
          <p:cNvPicPr preferRelativeResize="0"/>
          <p:nvPr/>
        </p:nvPicPr>
        <p:blipFill rotWithShape="1">
          <a:blip r:embed="rId3">
            <a:alphaModFix/>
          </a:blip>
          <a:srcRect l="-2374" r="-2228" b="-2997"/>
          <a:stretch/>
        </p:blipFill>
        <p:spPr>
          <a:xfrm>
            <a:off x="227012" y="1371600"/>
            <a:ext cx="6954600" cy="4876800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818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304746" lvl="0" indent="-30474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When a file is concurrently modified, changes should be merged</a:t>
            </a:r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Merging is hard!</a:t>
            </a:r>
            <a:endParaRPr lang="en-US" dirty="0">
              <a:solidFill>
                <a:schemeClr val="bg1"/>
              </a:solidFill>
            </a:endParaRPr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It is not always automatic process</a:t>
            </a:r>
          </a:p>
          <a:p>
            <a:pPr marL="304746" lvl="0" indent="-30474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Coordination and responsibility</a:t>
            </a:r>
            <a:br>
              <a:rPr lang="en-US" sz="3400" dirty="0">
                <a:ea typeface="Calibri"/>
                <a:cs typeface="Calibri"/>
                <a:sym typeface="Calibri"/>
              </a:rPr>
            </a:br>
            <a:r>
              <a:rPr lang="en-US" sz="3400" dirty="0">
                <a:ea typeface="Calibri"/>
                <a:cs typeface="Calibri"/>
                <a:sym typeface="Calibri"/>
              </a:rPr>
              <a:t>between the developers is required</a:t>
            </a:r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Commit changes as early as finished</a:t>
            </a:r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Do not commit code that does not compile or blocks the work of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>  the </a:t>
            </a:r>
            <a:r>
              <a:rPr lang="en-US" sz="3200" dirty="0">
                <a:ea typeface="Calibri"/>
                <a:cs typeface="Calibri"/>
                <a:sym typeface="Calibri"/>
              </a:rPr>
              <a:t>others</a:t>
            </a:r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Leave meaningful comments at each commit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Merging Problems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Shape 414" descr="http://img1.wikia.nocookie.net/__cb20130213145753/destiny2579/images/e/e3/Merge_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6012" y="2057400"/>
            <a:ext cx="3881762" cy="20581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972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The "Distributed Version Control</a:t>
            </a:r>
            <a:r>
              <a:rPr lang="en-US" sz="4800" dirty="0" smtClean="0">
                <a:ea typeface="Calibri"/>
                <a:cs typeface="Calibri"/>
                <a:sym typeface="Calibri"/>
              </a:rPr>
              <a:t>"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Versioning </a:t>
            </a:r>
            <a:r>
              <a:rPr lang="en-US" sz="4800" dirty="0" smtClean="0">
                <a:ea typeface="Calibri"/>
                <a:cs typeface="Calibri"/>
                <a:sym typeface="Calibri"/>
              </a:rPr>
              <a:t>Model</a:t>
            </a:r>
            <a:endParaRPr lang="bg-BG" sz="4800" dirty="0"/>
          </a:p>
        </p:txBody>
      </p:sp>
      <p:pic>
        <p:nvPicPr>
          <p:cNvPr id="6" name="Shape 422" descr="Distributed version control"/>
          <p:cNvPicPr preferRelativeResize="0"/>
          <p:nvPr/>
        </p:nvPicPr>
        <p:blipFill rotWithShape="1">
          <a:blip r:embed="rId2">
            <a:alphaModFix/>
          </a:blip>
          <a:srcRect l="-2065" t="-1474" r="-2274" b="-3127"/>
          <a:stretch/>
        </p:blipFill>
        <p:spPr>
          <a:xfrm>
            <a:off x="3503612" y="762000"/>
            <a:ext cx="5035607" cy="3886200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988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Working with </a:t>
            </a:r>
            <a:r>
              <a:rPr lang="en-US" sz="4800" dirty="0" err="1">
                <a:ea typeface="Calibri"/>
                <a:cs typeface="Calibri"/>
                <a:sym typeface="Calibri"/>
              </a:rPr>
              <a:t>Git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432" descr="http://jonathanmh.com/wp-content/uploads/2012/10/git_logo-1024x48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0572" y="1981200"/>
            <a:ext cx="2961640" cy="1388269"/>
          </a:xfrm>
          <a:prstGeom prst="roundRect">
            <a:avLst>
              <a:gd name="adj" fmla="val 4822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72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>
                <a:ea typeface="Calibri"/>
                <a:cs typeface="Calibri"/>
                <a:sym typeface="Calibri"/>
              </a:rPr>
              <a:t>Andy and Bobby clone the remote repository locally.</a:t>
            </a:r>
          </a:p>
          <a:p>
            <a:pPr marL="0" lv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>
                <a:ea typeface="Calibri"/>
                <a:cs typeface="Calibri"/>
                <a:sym typeface="Calibri"/>
              </a:rPr>
              <a:t>They both have the same files in </a:t>
            </a:r>
            <a:endParaRPr lang="en-US" sz="3600" b="1" dirty="0" smtClean="0"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 smtClean="0">
                <a:ea typeface="Calibri"/>
                <a:cs typeface="Calibri"/>
                <a:sym typeface="Calibri"/>
              </a:rPr>
              <a:t>their </a:t>
            </a:r>
            <a:r>
              <a:rPr lang="en-US" sz="3600" b="1" dirty="0">
                <a:ea typeface="Calibri"/>
                <a:cs typeface="Calibri"/>
                <a:sym typeface="Calibri"/>
              </a:rPr>
              <a:t>local repositories.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Distributed Version Control (1)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Shape 441" descr="MCj04114760000[1]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42538" y="5257020"/>
            <a:ext cx="1524001" cy="11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444"/>
          <p:cNvSpPr/>
          <p:nvPr/>
        </p:nvSpPr>
        <p:spPr>
          <a:xfrm>
            <a:off x="7202068" y="1970964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Remote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(Server)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446" descr="MCj03871500000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7312" y="4872200"/>
            <a:ext cx="1524000" cy="1524000"/>
          </a:xfrm>
          <a:prstGeom prst="roundRect">
            <a:avLst>
              <a:gd name="adj" fmla="val 7316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8" name="Shape 449"/>
          <p:cNvSpPr/>
          <p:nvPr/>
        </p:nvSpPr>
        <p:spPr>
          <a:xfrm>
            <a:off x="6114238" y="5171354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(Andy)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450"/>
          <p:cNvSpPr/>
          <p:nvPr/>
        </p:nvSpPr>
        <p:spPr>
          <a:xfrm>
            <a:off x="8247838" y="5171354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(Bobby)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hape 451"/>
          <p:cNvCxnSpPr>
            <a:stCxn id="6" idx="3"/>
            <a:endCxn id="8" idx="1"/>
          </p:cNvCxnSpPr>
          <p:nvPr/>
        </p:nvCxnSpPr>
        <p:spPr>
          <a:xfrm rot="5400000">
            <a:off x="6543868" y="3751164"/>
            <a:ext cx="1752600" cy="1087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" name="Shape 452"/>
          <p:cNvCxnSpPr>
            <a:stCxn id="6" idx="3"/>
            <a:endCxn id="9" idx="1"/>
          </p:cNvCxnSpPr>
          <p:nvPr/>
        </p:nvCxnSpPr>
        <p:spPr>
          <a:xfrm rot="-5400000" flipH="1">
            <a:off x="7610668" y="3772164"/>
            <a:ext cx="1752600" cy="1045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" name="Shape 453"/>
          <p:cNvSpPr txBox="1"/>
          <p:nvPr/>
        </p:nvSpPr>
        <p:spPr>
          <a:xfrm>
            <a:off x="8525793" y="3928464"/>
            <a:ext cx="10668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Clone</a:t>
            </a:r>
            <a:endParaRPr sz="1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454"/>
          <p:cNvSpPr txBox="1"/>
          <p:nvPr/>
        </p:nvSpPr>
        <p:spPr>
          <a:xfrm>
            <a:off x="6394235" y="3921716"/>
            <a:ext cx="10668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Clone</a:t>
            </a:r>
            <a:endParaRPr sz="1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" name="Shape 455"/>
          <p:cNvGrpSpPr/>
          <p:nvPr/>
        </p:nvGrpSpPr>
        <p:grpSpPr>
          <a:xfrm>
            <a:off x="8400238" y="2961554"/>
            <a:ext cx="658955" cy="857333"/>
            <a:chOff x="2400" y="1488"/>
            <a:chExt cx="576" cy="767"/>
          </a:xfrm>
        </p:grpSpPr>
        <p:pic>
          <p:nvPicPr>
            <p:cNvPr id="15" name="Shape 456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457"/>
            <p:cNvSpPr txBox="1"/>
            <p:nvPr/>
          </p:nvSpPr>
          <p:spPr>
            <a:xfrm>
              <a:off x="2512" y="163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/>
            </a:p>
          </p:txBody>
        </p:sp>
      </p:grpSp>
      <p:grpSp>
        <p:nvGrpSpPr>
          <p:cNvPr id="17" name="Shape 458"/>
          <p:cNvGrpSpPr/>
          <p:nvPr/>
        </p:nvGrpSpPr>
        <p:grpSpPr>
          <a:xfrm>
            <a:off x="7131558" y="4769346"/>
            <a:ext cx="658955" cy="857333"/>
            <a:chOff x="2400" y="1488"/>
            <a:chExt cx="576" cy="767"/>
          </a:xfrm>
        </p:grpSpPr>
        <p:pic>
          <p:nvPicPr>
            <p:cNvPr id="18" name="Shape 459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Shape 460"/>
            <p:cNvSpPr txBox="1"/>
            <p:nvPr/>
          </p:nvSpPr>
          <p:spPr>
            <a:xfrm>
              <a:off x="2512" y="163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/>
            </a:p>
          </p:txBody>
        </p:sp>
      </p:grpSp>
      <p:grpSp>
        <p:nvGrpSpPr>
          <p:cNvPr id="20" name="Shape 461"/>
          <p:cNvGrpSpPr/>
          <p:nvPr/>
        </p:nvGrpSpPr>
        <p:grpSpPr>
          <a:xfrm>
            <a:off x="9265158" y="4767861"/>
            <a:ext cx="658955" cy="857333"/>
            <a:chOff x="2400" y="1488"/>
            <a:chExt cx="576" cy="767"/>
          </a:xfrm>
        </p:grpSpPr>
        <p:pic>
          <p:nvPicPr>
            <p:cNvPr id="21" name="Shape 462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Shape 463"/>
            <p:cNvSpPr txBox="1"/>
            <p:nvPr/>
          </p:nvSpPr>
          <p:spPr>
            <a:xfrm>
              <a:off x="2512" y="163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/>
            </a:p>
          </p:txBody>
        </p:sp>
      </p:grpSp>
      <p:cxnSp>
        <p:nvCxnSpPr>
          <p:cNvPr id="28" name="Straight Arrow Connector 27"/>
          <p:cNvCxnSpPr>
            <a:stCxn id="6" idx="3"/>
            <a:endCxn id="8" idx="1"/>
          </p:cNvCxnSpPr>
          <p:nvPr/>
        </p:nvCxnSpPr>
        <p:spPr>
          <a:xfrm flipH="1">
            <a:off x="6876238" y="3418764"/>
            <a:ext cx="1087830" cy="17525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3"/>
            <a:endCxn id="9" idx="1"/>
          </p:cNvCxnSpPr>
          <p:nvPr/>
        </p:nvCxnSpPr>
        <p:spPr>
          <a:xfrm>
            <a:off x="7964068" y="3418764"/>
            <a:ext cx="1045770" cy="17525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Shape 4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0411" y="3418764"/>
            <a:ext cx="2030539" cy="2067636"/>
          </a:xfrm>
          <a:prstGeom prst="roundRect">
            <a:avLst>
              <a:gd name="adj" fmla="val 2475"/>
            </a:avLst>
          </a:prstGeom>
          <a:noFill/>
          <a:ln>
            <a:noFill/>
          </a:ln>
        </p:spPr>
      </p:pic>
      <p:sp>
        <p:nvSpPr>
          <p:cNvPr id="32" name="Shape 447"/>
          <p:cNvSpPr txBox="1"/>
          <p:nvPr/>
        </p:nvSpPr>
        <p:spPr>
          <a:xfrm>
            <a:off x="10247312" y="4379094"/>
            <a:ext cx="9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Bobb</a:t>
            </a:r>
            <a:r>
              <a:rPr lang="en-US" sz="20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2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448"/>
          <p:cNvSpPr txBox="1"/>
          <p:nvPr/>
        </p:nvSpPr>
        <p:spPr>
          <a:xfrm>
            <a:off x="3942538" y="4728721"/>
            <a:ext cx="98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Andy</a:t>
            </a:r>
            <a:endParaRPr sz="12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21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3600" b="1" dirty="0">
                <a:ea typeface="Calibri"/>
                <a:cs typeface="Calibri"/>
                <a:sym typeface="Calibri"/>
              </a:rPr>
              <a:t>Andy and Bobby work locally </a:t>
            </a:r>
            <a:endParaRPr lang="en-US" sz="3600" b="1" dirty="0" smtClean="0">
              <a:ea typeface="Calibri"/>
              <a:cs typeface="Calibri"/>
              <a:sym typeface="Calibri"/>
            </a:endParaRPr>
          </a:p>
          <a:p>
            <a:pPr marL="0" lvl="0" indent="0">
              <a:buNone/>
            </a:pPr>
            <a:r>
              <a:rPr lang="en-US" sz="3600" b="1" dirty="0" smtClean="0">
                <a:ea typeface="Calibri"/>
                <a:cs typeface="Calibri"/>
                <a:sym typeface="Calibri"/>
              </a:rPr>
              <a:t>on </a:t>
            </a:r>
            <a:r>
              <a:rPr lang="en-US" sz="3600" b="1" dirty="0">
                <a:ea typeface="Calibri"/>
                <a:cs typeface="Calibri"/>
                <a:sym typeface="Calibri"/>
              </a:rPr>
              <a:t>a certain file A.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Distributed Version Control </a:t>
            </a:r>
            <a:r>
              <a:rPr lang="en-US" sz="4000" dirty="0" smtClean="0">
                <a:ea typeface="Calibri"/>
                <a:cs typeface="Calibri"/>
                <a:sym typeface="Calibri"/>
              </a:rPr>
              <a:t>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Shape 441" descr="MCj04114760000[1]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42538" y="5257020"/>
            <a:ext cx="1524001" cy="11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444"/>
          <p:cNvSpPr/>
          <p:nvPr/>
        </p:nvSpPr>
        <p:spPr>
          <a:xfrm>
            <a:off x="7202068" y="1970964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Remote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(Server)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446" descr="MCj03871500000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5412" y="4930306"/>
            <a:ext cx="1524000" cy="1524000"/>
          </a:xfrm>
          <a:prstGeom prst="roundRect">
            <a:avLst>
              <a:gd name="adj" fmla="val 7316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8" name="Shape 449"/>
          <p:cNvSpPr/>
          <p:nvPr/>
        </p:nvSpPr>
        <p:spPr>
          <a:xfrm>
            <a:off x="6114238" y="5171354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(Andy)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450"/>
          <p:cNvSpPr/>
          <p:nvPr/>
        </p:nvSpPr>
        <p:spPr>
          <a:xfrm>
            <a:off x="8247838" y="5171354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(Bobby)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hape 451"/>
          <p:cNvCxnSpPr>
            <a:stCxn id="6" idx="3"/>
            <a:endCxn id="8" idx="1"/>
          </p:cNvCxnSpPr>
          <p:nvPr/>
        </p:nvCxnSpPr>
        <p:spPr>
          <a:xfrm rot="5400000">
            <a:off x="6543868" y="3751164"/>
            <a:ext cx="1752600" cy="1087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" name="Shape 452"/>
          <p:cNvCxnSpPr>
            <a:stCxn id="6" idx="3"/>
            <a:endCxn id="9" idx="1"/>
          </p:cNvCxnSpPr>
          <p:nvPr/>
        </p:nvCxnSpPr>
        <p:spPr>
          <a:xfrm rot="-5400000" flipH="1">
            <a:off x="7610668" y="3772164"/>
            <a:ext cx="1752600" cy="1045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triangle" w="lg" len="lg"/>
          </a:ln>
        </p:spPr>
      </p:cxnSp>
      <p:grpSp>
        <p:nvGrpSpPr>
          <p:cNvPr id="14" name="Shape 455"/>
          <p:cNvGrpSpPr/>
          <p:nvPr/>
        </p:nvGrpSpPr>
        <p:grpSpPr>
          <a:xfrm>
            <a:off x="8400238" y="2961554"/>
            <a:ext cx="658955" cy="857333"/>
            <a:chOff x="2400" y="1488"/>
            <a:chExt cx="576" cy="767"/>
          </a:xfrm>
        </p:grpSpPr>
        <p:pic>
          <p:nvPicPr>
            <p:cNvPr id="15" name="Shape 456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457"/>
            <p:cNvSpPr txBox="1"/>
            <p:nvPr/>
          </p:nvSpPr>
          <p:spPr>
            <a:xfrm>
              <a:off x="2512" y="163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/>
            </a:p>
          </p:txBody>
        </p:sp>
      </p:grpSp>
      <p:grpSp>
        <p:nvGrpSpPr>
          <p:cNvPr id="17" name="Shape 458"/>
          <p:cNvGrpSpPr/>
          <p:nvPr/>
        </p:nvGrpSpPr>
        <p:grpSpPr>
          <a:xfrm>
            <a:off x="7131558" y="4769346"/>
            <a:ext cx="658955" cy="857333"/>
            <a:chOff x="2400" y="1488"/>
            <a:chExt cx="576" cy="767"/>
          </a:xfrm>
        </p:grpSpPr>
        <p:pic>
          <p:nvPicPr>
            <p:cNvPr id="18" name="Shape 459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Shape 460"/>
            <p:cNvSpPr txBox="1"/>
            <p:nvPr/>
          </p:nvSpPr>
          <p:spPr>
            <a:xfrm>
              <a:off x="2512" y="163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1" name="Shape 462" descr="BD18200_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5158" y="4767861"/>
            <a:ext cx="658955" cy="85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4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612" y="2616080"/>
            <a:ext cx="2030539" cy="2067636"/>
          </a:xfrm>
          <a:prstGeom prst="roundRect">
            <a:avLst>
              <a:gd name="adj" fmla="val 2475"/>
            </a:avLst>
          </a:prstGeom>
          <a:noFill/>
          <a:ln>
            <a:noFill/>
          </a:ln>
        </p:spPr>
      </p:pic>
      <p:sp>
        <p:nvSpPr>
          <p:cNvPr id="32" name="Shape 447"/>
          <p:cNvSpPr txBox="1"/>
          <p:nvPr/>
        </p:nvSpPr>
        <p:spPr>
          <a:xfrm>
            <a:off x="10133012" y="4417720"/>
            <a:ext cx="9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Bobb</a:t>
            </a:r>
            <a:r>
              <a:rPr lang="en-US" sz="20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2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448"/>
          <p:cNvSpPr txBox="1"/>
          <p:nvPr/>
        </p:nvSpPr>
        <p:spPr>
          <a:xfrm>
            <a:off x="3942538" y="4728721"/>
            <a:ext cx="98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And</a:t>
            </a:r>
            <a:r>
              <a:rPr lang="en-US" sz="20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2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305160" y="4110398"/>
            <a:ext cx="1286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(Local Edit)</a:t>
            </a:r>
          </a:p>
        </p:txBody>
      </p:sp>
      <p:grpSp>
        <p:nvGrpSpPr>
          <p:cNvPr id="29" name="Shape 494"/>
          <p:cNvGrpSpPr/>
          <p:nvPr/>
        </p:nvGrpSpPr>
        <p:grpSpPr>
          <a:xfrm>
            <a:off x="11112849" y="4516548"/>
            <a:ext cx="773505" cy="857333"/>
            <a:chOff x="2313" y="1488"/>
            <a:chExt cx="676" cy="767"/>
          </a:xfrm>
        </p:grpSpPr>
        <p:pic>
          <p:nvPicPr>
            <p:cNvPr id="34" name="Shape 495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Shape 496"/>
            <p:cNvSpPr txBox="1"/>
            <p:nvPr/>
          </p:nvSpPr>
          <p:spPr>
            <a:xfrm>
              <a:off x="2313" y="1632"/>
              <a:ext cx="676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Bobby</a:t>
              </a:r>
              <a:endParaRPr dirty="0"/>
            </a:p>
          </p:txBody>
        </p:sp>
      </p:grpSp>
      <p:grpSp>
        <p:nvGrpSpPr>
          <p:cNvPr id="36" name="Shape 497"/>
          <p:cNvGrpSpPr/>
          <p:nvPr/>
        </p:nvGrpSpPr>
        <p:grpSpPr>
          <a:xfrm>
            <a:off x="4930136" y="4700254"/>
            <a:ext cx="755398" cy="857333"/>
            <a:chOff x="2384" y="1488"/>
            <a:chExt cx="600" cy="767"/>
          </a:xfrm>
        </p:grpSpPr>
        <p:pic>
          <p:nvPicPr>
            <p:cNvPr id="37" name="Shape 498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Shape 499"/>
            <p:cNvSpPr txBox="1"/>
            <p:nvPr/>
          </p:nvSpPr>
          <p:spPr>
            <a:xfrm>
              <a:off x="2384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Andy</a:t>
              </a:r>
              <a:endParaRPr dirty="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3942537" y="4331882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(Local Edit)</a:t>
            </a:r>
          </a:p>
        </p:txBody>
      </p:sp>
      <p:sp>
        <p:nvSpPr>
          <p:cNvPr id="39" name="Shape 499"/>
          <p:cNvSpPr txBox="1"/>
          <p:nvPr/>
        </p:nvSpPr>
        <p:spPr>
          <a:xfrm>
            <a:off x="7086334" y="4850924"/>
            <a:ext cx="755398" cy="33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 dirty="0"/>
          </a:p>
        </p:txBody>
      </p:sp>
      <p:sp>
        <p:nvSpPr>
          <p:cNvPr id="27" name="Rectangle 26"/>
          <p:cNvSpPr/>
          <p:nvPr/>
        </p:nvSpPr>
        <p:spPr>
          <a:xfrm>
            <a:off x="9214700" y="4901723"/>
            <a:ext cx="729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Bobby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5464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3600" b="1" dirty="0">
                <a:ea typeface="Calibri"/>
                <a:cs typeface="Calibri"/>
                <a:sym typeface="Calibri"/>
              </a:rPr>
              <a:t>Andy and Bobby commit locally </a:t>
            </a:r>
            <a:r>
              <a:rPr lang="en-US" sz="3600" b="1" dirty="0" smtClean="0">
                <a:ea typeface="Calibri"/>
                <a:cs typeface="Calibri"/>
                <a:sym typeface="Calibri"/>
              </a:rPr>
              <a:t>the</a:t>
            </a:r>
          </a:p>
          <a:p>
            <a:pPr marL="0" lvl="0" indent="0">
              <a:buNone/>
            </a:pPr>
            <a:r>
              <a:rPr lang="en-US" sz="3600" b="1" dirty="0" smtClean="0">
                <a:ea typeface="Calibri"/>
                <a:cs typeface="Calibri"/>
                <a:sym typeface="Calibri"/>
              </a:rPr>
              <a:t> </a:t>
            </a:r>
            <a:r>
              <a:rPr lang="en-US" sz="3600" b="1" dirty="0">
                <a:ea typeface="Calibri"/>
                <a:cs typeface="Calibri"/>
                <a:sym typeface="Calibri"/>
              </a:rPr>
              <a:t>modified file A into </a:t>
            </a:r>
            <a:endParaRPr lang="en-US" sz="3600" b="1" dirty="0" smtClean="0">
              <a:ea typeface="Calibri"/>
              <a:cs typeface="Calibri"/>
              <a:sym typeface="Calibri"/>
            </a:endParaRPr>
          </a:p>
          <a:p>
            <a:pPr marL="0" lvl="0" indent="0">
              <a:buNone/>
            </a:pPr>
            <a:r>
              <a:rPr lang="en-US" sz="3600" b="1" dirty="0" smtClean="0">
                <a:ea typeface="Calibri"/>
                <a:cs typeface="Calibri"/>
                <a:sym typeface="Calibri"/>
              </a:rPr>
              <a:t>their </a:t>
            </a:r>
            <a:r>
              <a:rPr lang="en-US" sz="3600" b="1" dirty="0">
                <a:ea typeface="Calibri"/>
                <a:cs typeface="Calibri"/>
                <a:sym typeface="Calibri"/>
              </a:rPr>
              <a:t>local repositories.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Distributed Version Control (3)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Shape 509" descr="MCj04114760000[1]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9618" y="4681482"/>
            <a:ext cx="1524001" cy="11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512"/>
          <p:cNvSpPr/>
          <p:nvPr/>
        </p:nvSpPr>
        <p:spPr>
          <a:xfrm>
            <a:off x="7099148" y="1395426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Remote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(Server)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514" descr="MCj03871500000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0918" y="4515400"/>
            <a:ext cx="1524000" cy="1524000"/>
          </a:xfrm>
          <a:prstGeom prst="roundRect">
            <a:avLst>
              <a:gd name="adj" fmla="val 7316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8" name="Shape 515"/>
          <p:cNvSpPr txBox="1"/>
          <p:nvPr/>
        </p:nvSpPr>
        <p:spPr>
          <a:xfrm>
            <a:off x="3801518" y="5795906"/>
            <a:ext cx="99768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And</a:t>
            </a:r>
            <a:r>
              <a:rPr lang="en-US" sz="20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2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516"/>
          <p:cNvSpPr txBox="1"/>
          <p:nvPr/>
        </p:nvSpPr>
        <p:spPr>
          <a:xfrm>
            <a:off x="10442031" y="6024506"/>
            <a:ext cx="98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Bobb</a:t>
            </a:r>
            <a:r>
              <a:rPr lang="en-US" sz="20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2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517"/>
          <p:cNvSpPr/>
          <p:nvPr/>
        </p:nvSpPr>
        <p:spPr>
          <a:xfrm>
            <a:off x="6011318" y="4595816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(Andy</a:t>
            </a: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518"/>
          <p:cNvSpPr/>
          <p:nvPr/>
        </p:nvSpPr>
        <p:spPr>
          <a:xfrm>
            <a:off x="8144918" y="4595816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(Bobby</a:t>
            </a: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Shape 519"/>
          <p:cNvGrpSpPr/>
          <p:nvPr/>
        </p:nvGrpSpPr>
        <p:grpSpPr>
          <a:xfrm>
            <a:off x="8297318" y="2386016"/>
            <a:ext cx="658955" cy="857333"/>
            <a:chOff x="2400" y="1488"/>
            <a:chExt cx="576" cy="767"/>
          </a:xfrm>
        </p:grpSpPr>
        <p:pic>
          <p:nvPicPr>
            <p:cNvPr id="13" name="Shape 520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Shape 521"/>
            <p:cNvSpPr txBox="1"/>
            <p:nvPr/>
          </p:nvSpPr>
          <p:spPr>
            <a:xfrm>
              <a:off x="2512" y="163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/>
            </a:p>
          </p:txBody>
        </p:sp>
      </p:grpSp>
      <p:grpSp>
        <p:nvGrpSpPr>
          <p:cNvPr id="15" name="Shape 522"/>
          <p:cNvGrpSpPr/>
          <p:nvPr/>
        </p:nvGrpSpPr>
        <p:grpSpPr>
          <a:xfrm>
            <a:off x="4799202" y="4193044"/>
            <a:ext cx="819275" cy="857333"/>
            <a:chOff x="2273" y="1488"/>
            <a:chExt cx="716" cy="767"/>
          </a:xfrm>
        </p:grpSpPr>
        <p:pic>
          <p:nvPicPr>
            <p:cNvPr id="16" name="Shape 523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Shape 524"/>
            <p:cNvSpPr txBox="1"/>
            <p:nvPr/>
          </p:nvSpPr>
          <p:spPr>
            <a:xfrm>
              <a:off x="2273" y="1632"/>
              <a:ext cx="716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  Andy</a:t>
              </a:r>
              <a:endParaRPr dirty="0"/>
            </a:p>
          </p:txBody>
        </p:sp>
      </p:grpSp>
      <p:grpSp>
        <p:nvGrpSpPr>
          <p:cNvPr id="18" name="Shape 525"/>
          <p:cNvGrpSpPr/>
          <p:nvPr/>
        </p:nvGrpSpPr>
        <p:grpSpPr>
          <a:xfrm>
            <a:off x="10106280" y="4195024"/>
            <a:ext cx="755398" cy="857333"/>
            <a:chOff x="2384" y="1488"/>
            <a:chExt cx="600" cy="767"/>
          </a:xfrm>
        </p:grpSpPr>
        <p:pic>
          <p:nvPicPr>
            <p:cNvPr id="19" name="Shape 526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Shape 527"/>
            <p:cNvSpPr txBox="1"/>
            <p:nvPr/>
          </p:nvSpPr>
          <p:spPr>
            <a:xfrm>
              <a:off x="2384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Bobby</a:t>
              </a:r>
              <a:endParaRPr dirty="0"/>
            </a:p>
          </p:txBody>
        </p:sp>
      </p:grpSp>
      <p:grpSp>
        <p:nvGrpSpPr>
          <p:cNvPr id="21" name="Shape 528"/>
          <p:cNvGrpSpPr/>
          <p:nvPr/>
        </p:nvGrpSpPr>
        <p:grpSpPr>
          <a:xfrm>
            <a:off x="6877594" y="4191066"/>
            <a:ext cx="825758" cy="857333"/>
            <a:chOff x="2389" y="1488"/>
            <a:chExt cx="600" cy="767"/>
          </a:xfrm>
        </p:grpSpPr>
        <p:pic>
          <p:nvPicPr>
            <p:cNvPr id="22" name="Shape 529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Shape 530"/>
            <p:cNvSpPr txBox="1"/>
            <p:nvPr/>
          </p:nvSpPr>
          <p:spPr>
            <a:xfrm>
              <a:off x="2389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Andy</a:t>
              </a:r>
              <a:endParaRPr dirty="0"/>
            </a:p>
          </p:txBody>
        </p:sp>
      </p:grpSp>
      <p:grpSp>
        <p:nvGrpSpPr>
          <p:cNvPr id="24" name="Shape 531"/>
          <p:cNvGrpSpPr/>
          <p:nvPr/>
        </p:nvGrpSpPr>
        <p:grpSpPr>
          <a:xfrm>
            <a:off x="9037254" y="4191066"/>
            <a:ext cx="755398" cy="857333"/>
            <a:chOff x="2384" y="1488"/>
            <a:chExt cx="600" cy="767"/>
          </a:xfrm>
        </p:grpSpPr>
        <p:pic>
          <p:nvPicPr>
            <p:cNvPr id="25" name="Shape 532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Shape 533"/>
            <p:cNvSpPr txBox="1"/>
            <p:nvPr/>
          </p:nvSpPr>
          <p:spPr>
            <a:xfrm>
              <a:off x="2384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Bobby</a:t>
              </a:r>
              <a:endParaRPr dirty="0"/>
            </a:p>
          </p:txBody>
        </p:sp>
      </p:grpSp>
      <p:sp>
        <p:nvSpPr>
          <p:cNvPr id="27" name="Shape 536"/>
          <p:cNvSpPr txBox="1"/>
          <p:nvPr/>
        </p:nvSpPr>
        <p:spPr>
          <a:xfrm>
            <a:off x="5020718" y="3529016"/>
            <a:ext cx="18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Commit (locally)</a:t>
            </a:r>
            <a:endParaRPr sz="1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537"/>
          <p:cNvSpPr txBox="1"/>
          <p:nvPr/>
        </p:nvSpPr>
        <p:spPr>
          <a:xfrm>
            <a:off x="8678318" y="3529016"/>
            <a:ext cx="213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Commit (locally)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38" name="Curved Connector 37"/>
          <p:cNvCxnSpPr>
            <a:stCxn id="16" idx="0"/>
            <a:endCxn id="10" idx="1"/>
          </p:cNvCxnSpPr>
          <p:nvPr/>
        </p:nvCxnSpPr>
        <p:spPr>
          <a:xfrm rot="16200000" flipH="1">
            <a:off x="5822303" y="3644802"/>
            <a:ext cx="402772" cy="1499257"/>
          </a:xfrm>
          <a:prstGeom prst="curvedConnector3">
            <a:avLst>
              <a:gd name="adj1" fmla="val -5675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19" idx="0"/>
            <a:endCxn id="11" idx="1"/>
          </p:cNvCxnSpPr>
          <p:nvPr/>
        </p:nvCxnSpPr>
        <p:spPr>
          <a:xfrm rot="16200000" flipH="1" flipV="1">
            <a:off x="9497571" y="3604371"/>
            <a:ext cx="400792" cy="1582097"/>
          </a:xfrm>
          <a:prstGeom prst="curvedConnector3">
            <a:avLst>
              <a:gd name="adj1" fmla="val -5703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Shape 5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4212" y="3713108"/>
            <a:ext cx="2062509" cy="2100191"/>
          </a:xfrm>
          <a:prstGeom prst="roundRect">
            <a:avLst>
              <a:gd name="adj" fmla="val 2475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139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 smtClean="0">
                <a:ea typeface="Calibri"/>
                <a:cs typeface="Calibri"/>
                <a:sym typeface="Calibri"/>
              </a:rPr>
              <a:t>Andy </a:t>
            </a:r>
            <a:r>
              <a:rPr lang="en-US" sz="3600" b="1" dirty="0">
                <a:ea typeface="Calibri"/>
                <a:cs typeface="Calibri"/>
                <a:sym typeface="Calibri"/>
              </a:rPr>
              <a:t>pushes the file A to the remote repository.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>
                <a:ea typeface="Calibri"/>
                <a:cs typeface="Calibri"/>
                <a:sym typeface="Calibri"/>
              </a:rPr>
              <a:t>Still no conflicts occur.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Distributed Version Control </a:t>
            </a:r>
            <a:r>
              <a:rPr lang="en-US" sz="4000" dirty="0" smtClean="0">
                <a:ea typeface="Calibri"/>
                <a:cs typeface="Calibri"/>
                <a:sym typeface="Calibri"/>
              </a:rPr>
              <a:t>(4)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Shape 441" descr="MCj04114760000[1]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42538" y="5257020"/>
            <a:ext cx="1524001" cy="11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444"/>
          <p:cNvSpPr/>
          <p:nvPr/>
        </p:nvSpPr>
        <p:spPr>
          <a:xfrm>
            <a:off x="7202068" y="1970964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Remote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(Server)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446" descr="MCj03871500000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5412" y="4930306"/>
            <a:ext cx="1524000" cy="1524000"/>
          </a:xfrm>
          <a:prstGeom prst="roundRect">
            <a:avLst>
              <a:gd name="adj" fmla="val 7316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8" name="Shape 449"/>
          <p:cNvSpPr/>
          <p:nvPr/>
        </p:nvSpPr>
        <p:spPr>
          <a:xfrm>
            <a:off x="6114238" y="5171354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(Andy)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450"/>
          <p:cNvSpPr/>
          <p:nvPr/>
        </p:nvSpPr>
        <p:spPr>
          <a:xfrm>
            <a:off x="8247838" y="5171354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(Bobby)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hape 451"/>
          <p:cNvCxnSpPr>
            <a:stCxn id="6" idx="3"/>
            <a:endCxn id="8" idx="1"/>
          </p:cNvCxnSpPr>
          <p:nvPr/>
        </p:nvCxnSpPr>
        <p:spPr>
          <a:xfrm rot="5400000">
            <a:off x="6543868" y="3751164"/>
            <a:ext cx="1752600" cy="1087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" name="Shape 452"/>
          <p:cNvCxnSpPr>
            <a:stCxn id="6" idx="3"/>
            <a:endCxn id="9" idx="1"/>
          </p:cNvCxnSpPr>
          <p:nvPr/>
        </p:nvCxnSpPr>
        <p:spPr>
          <a:xfrm rot="-5400000" flipH="1">
            <a:off x="7610668" y="3772164"/>
            <a:ext cx="1752600" cy="1045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triangle" w="lg" len="lg"/>
          </a:ln>
        </p:spPr>
      </p:cxnSp>
      <p:grpSp>
        <p:nvGrpSpPr>
          <p:cNvPr id="14" name="Shape 455"/>
          <p:cNvGrpSpPr/>
          <p:nvPr/>
        </p:nvGrpSpPr>
        <p:grpSpPr>
          <a:xfrm>
            <a:off x="8304141" y="2961554"/>
            <a:ext cx="838566" cy="857333"/>
            <a:chOff x="2316" y="1488"/>
            <a:chExt cx="733" cy="767"/>
          </a:xfrm>
        </p:grpSpPr>
        <p:pic>
          <p:nvPicPr>
            <p:cNvPr id="15" name="Shape 456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457"/>
            <p:cNvSpPr txBox="1"/>
            <p:nvPr/>
          </p:nvSpPr>
          <p:spPr>
            <a:xfrm>
              <a:off x="2316" y="1632"/>
              <a:ext cx="733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Andy</a:t>
              </a:r>
              <a:endParaRPr sz="1600" dirty="0"/>
            </a:p>
          </p:txBody>
        </p:sp>
      </p:grpSp>
      <p:grpSp>
        <p:nvGrpSpPr>
          <p:cNvPr id="17" name="Shape 458"/>
          <p:cNvGrpSpPr/>
          <p:nvPr/>
        </p:nvGrpSpPr>
        <p:grpSpPr>
          <a:xfrm>
            <a:off x="7131558" y="4769346"/>
            <a:ext cx="658955" cy="857333"/>
            <a:chOff x="2400" y="1488"/>
            <a:chExt cx="576" cy="767"/>
          </a:xfrm>
        </p:grpSpPr>
        <p:pic>
          <p:nvPicPr>
            <p:cNvPr id="18" name="Shape 459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Shape 460"/>
            <p:cNvSpPr txBox="1"/>
            <p:nvPr/>
          </p:nvSpPr>
          <p:spPr>
            <a:xfrm>
              <a:off x="2512" y="163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1" name="Shape 462" descr="BD18200_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5158" y="4767861"/>
            <a:ext cx="658955" cy="85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4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612" y="2616080"/>
            <a:ext cx="2030539" cy="2067636"/>
          </a:xfrm>
          <a:prstGeom prst="roundRect">
            <a:avLst>
              <a:gd name="adj" fmla="val 2475"/>
            </a:avLst>
          </a:prstGeom>
          <a:noFill/>
          <a:ln>
            <a:noFill/>
          </a:ln>
        </p:spPr>
      </p:pic>
      <p:sp>
        <p:nvSpPr>
          <p:cNvPr id="32" name="Shape 447"/>
          <p:cNvSpPr txBox="1"/>
          <p:nvPr/>
        </p:nvSpPr>
        <p:spPr>
          <a:xfrm>
            <a:off x="10133012" y="4417720"/>
            <a:ext cx="9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Bobb</a:t>
            </a:r>
            <a:r>
              <a:rPr lang="en-US" sz="20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2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448"/>
          <p:cNvSpPr txBox="1"/>
          <p:nvPr/>
        </p:nvSpPr>
        <p:spPr>
          <a:xfrm>
            <a:off x="3942538" y="4728721"/>
            <a:ext cx="98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Andy</a:t>
            </a:r>
            <a:endParaRPr sz="12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Shape 494"/>
          <p:cNvGrpSpPr/>
          <p:nvPr/>
        </p:nvGrpSpPr>
        <p:grpSpPr>
          <a:xfrm>
            <a:off x="11155186" y="4516548"/>
            <a:ext cx="773505" cy="857333"/>
            <a:chOff x="2350" y="1488"/>
            <a:chExt cx="676" cy="767"/>
          </a:xfrm>
        </p:grpSpPr>
        <p:pic>
          <p:nvPicPr>
            <p:cNvPr id="34" name="Shape 495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Shape 496"/>
            <p:cNvSpPr txBox="1"/>
            <p:nvPr/>
          </p:nvSpPr>
          <p:spPr>
            <a:xfrm>
              <a:off x="2350" y="1632"/>
              <a:ext cx="676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Bobby</a:t>
              </a:r>
              <a:endParaRPr dirty="0"/>
            </a:p>
          </p:txBody>
        </p:sp>
      </p:grpSp>
      <p:grpSp>
        <p:nvGrpSpPr>
          <p:cNvPr id="36" name="Shape 497"/>
          <p:cNvGrpSpPr/>
          <p:nvPr/>
        </p:nvGrpSpPr>
        <p:grpSpPr>
          <a:xfrm>
            <a:off x="4930136" y="4700254"/>
            <a:ext cx="755398" cy="857333"/>
            <a:chOff x="2384" y="1488"/>
            <a:chExt cx="600" cy="767"/>
          </a:xfrm>
        </p:grpSpPr>
        <p:pic>
          <p:nvPicPr>
            <p:cNvPr id="37" name="Shape 498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Shape 499"/>
            <p:cNvSpPr txBox="1"/>
            <p:nvPr/>
          </p:nvSpPr>
          <p:spPr>
            <a:xfrm>
              <a:off x="2384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Andy</a:t>
              </a:r>
              <a:endParaRPr dirty="0"/>
            </a:p>
          </p:txBody>
        </p:sp>
      </p:grpSp>
      <p:sp>
        <p:nvSpPr>
          <p:cNvPr id="39" name="Shape 499"/>
          <p:cNvSpPr txBox="1"/>
          <p:nvPr/>
        </p:nvSpPr>
        <p:spPr>
          <a:xfrm>
            <a:off x="7077190" y="4945214"/>
            <a:ext cx="755398" cy="33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 dirty="0"/>
          </a:p>
        </p:txBody>
      </p:sp>
      <p:sp>
        <p:nvSpPr>
          <p:cNvPr id="27" name="Rectangle 26"/>
          <p:cNvSpPr/>
          <p:nvPr/>
        </p:nvSpPr>
        <p:spPr>
          <a:xfrm>
            <a:off x="9214701" y="4901723"/>
            <a:ext cx="729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Bobby</a:t>
            </a:r>
            <a:endParaRPr lang="en-US" sz="1600" dirty="0"/>
          </a:p>
        </p:txBody>
      </p:sp>
      <p:cxnSp>
        <p:nvCxnSpPr>
          <p:cNvPr id="22" name="Curved Connector 21"/>
          <p:cNvCxnSpPr>
            <a:stCxn id="8" idx="1"/>
            <a:endCxn id="6" idx="3"/>
          </p:cNvCxnSpPr>
          <p:nvPr/>
        </p:nvCxnSpPr>
        <p:spPr>
          <a:xfrm rot="5400000" flipH="1" flipV="1">
            <a:off x="6543858" y="3751144"/>
            <a:ext cx="1752590" cy="108783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hape 448"/>
          <p:cNvSpPr txBox="1"/>
          <p:nvPr/>
        </p:nvSpPr>
        <p:spPr>
          <a:xfrm>
            <a:off x="6435533" y="3790420"/>
            <a:ext cx="98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Push</a:t>
            </a:r>
            <a:endParaRPr sz="12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151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>
                <a:ea typeface="Calibri"/>
                <a:cs typeface="Calibri"/>
                <a:sym typeface="Calibri"/>
              </a:rPr>
              <a:t>Bobby tries to push her </a:t>
            </a:r>
            <a:endParaRPr lang="en-US" sz="3600" b="1" dirty="0" smtClean="0"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 smtClean="0">
                <a:ea typeface="Calibri"/>
                <a:cs typeface="Calibri"/>
                <a:sym typeface="Calibri"/>
              </a:rPr>
              <a:t>changes.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 smtClean="0">
                <a:ea typeface="Calibri"/>
                <a:cs typeface="Calibri"/>
                <a:sym typeface="Calibri"/>
              </a:rPr>
              <a:t>A </a:t>
            </a:r>
            <a:r>
              <a:rPr lang="en-US" sz="3600" b="1" dirty="0">
                <a:ea typeface="Calibri"/>
                <a:cs typeface="Calibri"/>
                <a:sym typeface="Calibri"/>
              </a:rPr>
              <a:t>versioning </a:t>
            </a:r>
            <a:r>
              <a:rPr lang="en-US" sz="3600" b="1" dirty="0" smtClean="0">
                <a:ea typeface="Calibri"/>
                <a:cs typeface="Calibri"/>
                <a:sym typeface="Calibri"/>
              </a:rPr>
              <a:t>conflict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 smtClean="0">
                <a:ea typeface="Calibri"/>
                <a:cs typeface="Calibri"/>
                <a:sym typeface="Calibri"/>
              </a:rPr>
              <a:t>occurs</a:t>
            </a:r>
            <a:r>
              <a:rPr lang="en-US" sz="3600" b="1" dirty="0">
                <a:ea typeface="Calibri"/>
                <a:cs typeface="Calibri"/>
                <a:sym typeface="Calibri"/>
              </a:rPr>
              <a:t>.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Distributed Version Control (5)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" name="Shape 583" descr="MCj04114760000[1]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0112" y="4810066"/>
            <a:ext cx="1524001" cy="11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584"/>
          <p:cNvSpPr txBox="1">
            <a:spLocks/>
          </p:cNvSpPr>
          <p:nvPr/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68</a:t>
            </a:fld>
            <a:endParaRPr lang="en-US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586"/>
          <p:cNvSpPr/>
          <p:nvPr/>
        </p:nvSpPr>
        <p:spPr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Remote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(Server)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Shape 587" descr="MCj03871500000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12" name="Shape 588"/>
          <p:cNvSpPr txBox="1"/>
          <p:nvPr/>
        </p:nvSpPr>
        <p:spPr>
          <a:xfrm>
            <a:off x="2132013" y="5924490"/>
            <a:ext cx="82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DF7E8"/>
                </a:solidFill>
                <a:latin typeface="Arial"/>
                <a:ea typeface="Arial"/>
                <a:cs typeface="Arial"/>
                <a:sym typeface="Arial"/>
              </a:rPr>
              <a:t>Andy</a:t>
            </a:r>
            <a:endParaRPr sz="1200" b="1">
              <a:solidFill>
                <a:srgbClr val="FDF7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589"/>
          <p:cNvSpPr txBox="1"/>
          <p:nvPr/>
        </p:nvSpPr>
        <p:spPr>
          <a:xfrm>
            <a:off x="8772525" y="6153090"/>
            <a:ext cx="98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DF7E8"/>
                </a:solidFill>
                <a:latin typeface="Arial"/>
                <a:ea typeface="Arial"/>
                <a:cs typeface="Arial"/>
                <a:sym typeface="Arial"/>
              </a:rPr>
              <a:t>Bobby</a:t>
            </a:r>
            <a:endParaRPr sz="1200" b="1">
              <a:solidFill>
                <a:srgbClr val="FDF7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590"/>
          <p:cNvSpPr/>
          <p:nvPr/>
        </p:nvSpPr>
        <p:spPr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(Andy)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591"/>
          <p:cNvSpPr/>
          <p:nvPr/>
        </p:nvSpPr>
        <p:spPr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(Bobby)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Shape 592"/>
          <p:cNvGrpSpPr/>
          <p:nvPr/>
        </p:nvGrpSpPr>
        <p:grpSpPr>
          <a:xfrm>
            <a:off x="6626670" y="2514600"/>
            <a:ext cx="686543" cy="857333"/>
            <a:chOff x="2399" y="1488"/>
            <a:chExt cx="600" cy="767"/>
          </a:xfrm>
        </p:grpSpPr>
        <p:pic>
          <p:nvPicPr>
            <p:cNvPr id="17" name="Shape 593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Shape 594"/>
            <p:cNvSpPr txBox="1"/>
            <p:nvPr/>
          </p:nvSpPr>
          <p:spPr>
            <a:xfrm>
              <a:off x="2399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Andy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Shape 595"/>
          <p:cNvGrpSpPr/>
          <p:nvPr/>
        </p:nvGrpSpPr>
        <p:grpSpPr>
          <a:xfrm>
            <a:off x="3262427" y="4321628"/>
            <a:ext cx="686543" cy="857333"/>
            <a:chOff x="2389" y="1488"/>
            <a:chExt cx="600" cy="767"/>
          </a:xfrm>
        </p:grpSpPr>
        <p:pic>
          <p:nvPicPr>
            <p:cNvPr id="20" name="Shape 596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Shape 597"/>
            <p:cNvSpPr txBox="1"/>
            <p:nvPr/>
          </p:nvSpPr>
          <p:spPr>
            <a:xfrm>
              <a:off x="2389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Andy</a:t>
              </a:r>
              <a:endParaRPr/>
            </a:p>
          </p:txBody>
        </p:sp>
      </p:grpSp>
      <p:grpSp>
        <p:nvGrpSpPr>
          <p:cNvPr id="22" name="Shape 598"/>
          <p:cNvGrpSpPr/>
          <p:nvPr/>
        </p:nvGrpSpPr>
        <p:grpSpPr>
          <a:xfrm>
            <a:off x="8436774" y="4323608"/>
            <a:ext cx="755398" cy="857333"/>
            <a:chOff x="2384" y="1488"/>
            <a:chExt cx="600" cy="767"/>
          </a:xfrm>
        </p:grpSpPr>
        <p:pic>
          <p:nvPicPr>
            <p:cNvPr id="23" name="Shape 599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Shape 600"/>
            <p:cNvSpPr txBox="1"/>
            <p:nvPr/>
          </p:nvSpPr>
          <p:spPr>
            <a:xfrm>
              <a:off x="2384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Bobby</a:t>
              </a:r>
              <a:endParaRPr/>
            </a:p>
          </p:txBody>
        </p:sp>
      </p:grpSp>
      <p:grpSp>
        <p:nvGrpSpPr>
          <p:cNvPr id="25" name="Shape 601"/>
          <p:cNvGrpSpPr/>
          <p:nvPr/>
        </p:nvGrpSpPr>
        <p:grpSpPr>
          <a:xfrm>
            <a:off x="7367748" y="4319650"/>
            <a:ext cx="755398" cy="857333"/>
            <a:chOff x="2384" y="1488"/>
            <a:chExt cx="600" cy="767"/>
          </a:xfrm>
        </p:grpSpPr>
        <p:pic>
          <p:nvPicPr>
            <p:cNvPr id="26" name="Shape 602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Shape 603"/>
            <p:cNvSpPr txBox="1"/>
            <p:nvPr/>
          </p:nvSpPr>
          <p:spPr>
            <a:xfrm>
              <a:off x="2384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Bobby</a:t>
              </a:r>
              <a:endParaRPr/>
            </a:p>
          </p:txBody>
        </p:sp>
      </p:grpSp>
      <p:cxnSp>
        <p:nvCxnSpPr>
          <p:cNvPr id="28" name="Shape 604"/>
          <p:cNvCxnSpPr>
            <a:stCxn id="15" idx="1"/>
            <a:endCxn id="10" idx="3"/>
          </p:cNvCxnSpPr>
          <p:nvPr/>
        </p:nvCxnSpPr>
        <p:spPr>
          <a:xfrm rot="5400000" flipH="1">
            <a:off x="5838212" y="3325200"/>
            <a:ext cx="1752600" cy="1045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9" name="Shape 605"/>
          <p:cNvSpPr txBox="1"/>
          <p:nvPr/>
        </p:nvSpPr>
        <p:spPr>
          <a:xfrm>
            <a:off x="7149337" y="3607562"/>
            <a:ext cx="184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Push (conflict)</a:t>
            </a:r>
            <a:endParaRPr sz="1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" name="Shape 607"/>
          <p:cNvGrpSpPr/>
          <p:nvPr/>
        </p:nvGrpSpPr>
        <p:grpSpPr>
          <a:xfrm>
            <a:off x="6551612" y="3657600"/>
            <a:ext cx="533400" cy="476250"/>
            <a:chOff x="2160" y="2304"/>
            <a:chExt cx="336" cy="300"/>
          </a:xfrm>
        </p:grpSpPr>
        <p:cxnSp>
          <p:nvCxnSpPr>
            <p:cNvPr id="32" name="Shape 608"/>
            <p:cNvCxnSpPr/>
            <p:nvPr/>
          </p:nvCxnSpPr>
          <p:spPr>
            <a:xfrm>
              <a:off x="2160" y="2304"/>
              <a:ext cx="300" cy="300"/>
            </a:xfrm>
            <a:prstGeom prst="straightConnector1">
              <a:avLst/>
            </a:prstGeom>
            <a:noFill/>
            <a:ln w="7620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Shape 609"/>
            <p:cNvCxnSpPr/>
            <p:nvPr/>
          </p:nvCxnSpPr>
          <p:spPr>
            <a:xfrm flipH="1">
              <a:off x="2196" y="2304"/>
              <a:ext cx="300" cy="300"/>
            </a:xfrm>
            <a:prstGeom prst="straightConnector1">
              <a:avLst/>
            </a:prstGeom>
            <a:noFill/>
            <a:ln w="7620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" name="Shape 610"/>
          <p:cNvGrpSpPr/>
          <p:nvPr/>
        </p:nvGrpSpPr>
        <p:grpSpPr>
          <a:xfrm>
            <a:off x="5208088" y="4319650"/>
            <a:ext cx="825758" cy="857333"/>
            <a:chOff x="2389" y="1488"/>
            <a:chExt cx="600" cy="767"/>
          </a:xfrm>
        </p:grpSpPr>
        <p:pic>
          <p:nvPicPr>
            <p:cNvPr id="35" name="Shape 611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Shape 612"/>
            <p:cNvSpPr txBox="1"/>
            <p:nvPr/>
          </p:nvSpPr>
          <p:spPr>
            <a:xfrm>
              <a:off x="2389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Andy</a:t>
              </a:r>
              <a:endParaRPr/>
            </a:p>
          </p:txBody>
        </p:sp>
      </p:grpSp>
      <p:pic>
        <p:nvPicPr>
          <p:cNvPr id="37" name="Shape 6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98241" y="1732438"/>
            <a:ext cx="1934972" cy="1970323"/>
          </a:xfrm>
          <a:prstGeom prst="roundRect">
            <a:avLst>
              <a:gd name="adj" fmla="val 2475"/>
            </a:avLst>
          </a:prstGeom>
          <a:noFill/>
          <a:ln>
            <a:noFill/>
          </a:ln>
        </p:spPr>
      </p:pic>
      <p:cxnSp>
        <p:nvCxnSpPr>
          <p:cNvPr id="39" name="Curved Connector 38"/>
          <p:cNvCxnSpPr>
            <a:stCxn id="15" idx="1"/>
            <a:endCxn id="10" idx="3"/>
          </p:cNvCxnSpPr>
          <p:nvPr/>
        </p:nvCxnSpPr>
        <p:spPr>
          <a:xfrm rot="16200000" flipV="1">
            <a:off x="5838232" y="3325220"/>
            <a:ext cx="1752590" cy="104577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5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200" b="1" dirty="0">
                <a:ea typeface="Calibri"/>
                <a:cs typeface="Calibri"/>
                <a:sym typeface="Calibri"/>
              </a:rPr>
              <a:t>Bobby merges the her </a:t>
            </a:r>
            <a:endParaRPr lang="en-US" sz="3200" b="1" dirty="0" smtClean="0"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200" b="1" dirty="0" smtClean="0">
                <a:ea typeface="Calibri"/>
                <a:cs typeface="Calibri"/>
                <a:sym typeface="Calibri"/>
              </a:rPr>
              <a:t>local files </a:t>
            </a:r>
            <a:r>
              <a:rPr lang="en-US" sz="3200" b="1" dirty="0">
                <a:ea typeface="Calibri"/>
                <a:cs typeface="Calibri"/>
                <a:sym typeface="Calibri"/>
              </a:rPr>
              <a:t>with the files </a:t>
            </a:r>
            <a:endParaRPr lang="en-US" sz="3200" b="1" dirty="0" smtClean="0"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200" b="1" dirty="0" smtClean="0">
                <a:ea typeface="Calibri"/>
                <a:cs typeface="Calibri"/>
                <a:sym typeface="Calibri"/>
              </a:rPr>
              <a:t>from the </a:t>
            </a:r>
            <a:r>
              <a:rPr lang="en-US" sz="3200" b="1" dirty="0">
                <a:ea typeface="Calibri"/>
                <a:cs typeface="Calibri"/>
                <a:sym typeface="Calibri"/>
              </a:rPr>
              <a:t>remote </a:t>
            </a:r>
            <a:endParaRPr lang="en-US" sz="3200" b="1" dirty="0" smtClean="0"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200" b="1" dirty="0" smtClean="0">
                <a:ea typeface="Calibri"/>
                <a:cs typeface="Calibri"/>
                <a:sym typeface="Calibri"/>
              </a:rPr>
              <a:t>repository.</a:t>
            </a:r>
            <a:endParaRPr lang="en-US" sz="3200" dirty="0" smtClean="0"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200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Conflicts </a:t>
            </a: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are locally resolved.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Distributed Version Control (6</a:t>
            </a:r>
            <a:r>
              <a:rPr lang="en-US" sz="4000" dirty="0" smtClean="0">
                <a:ea typeface="Calibri"/>
                <a:cs typeface="Calibri"/>
                <a:sym typeface="Calibri"/>
              </a:rPr>
              <a:t>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Shape 622" descr="MCj04114760000[1]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0112" y="4810066"/>
            <a:ext cx="1524001" cy="11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23"/>
          <p:cNvSpPr txBox="1">
            <a:spLocks/>
          </p:cNvSpPr>
          <p:nvPr/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69</a:t>
            </a:fld>
            <a:endParaRPr lang="en-US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625"/>
          <p:cNvSpPr/>
          <p:nvPr/>
        </p:nvSpPr>
        <p:spPr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Remote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(Server)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Shape 627" descr="MCj03871500000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11" name="Shape 628"/>
          <p:cNvSpPr txBox="1"/>
          <p:nvPr/>
        </p:nvSpPr>
        <p:spPr>
          <a:xfrm>
            <a:off x="2132013" y="5924490"/>
            <a:ext cx="82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DF7E8"/>
                </a:solidFill>
                <a:latin typeface="Arial"/>
                <a:ea typeface="Arial"/>
                <a:cs typeface="Arial"/>
                <a:sym typeface="Arial"/>
              </a:rPr>
              <a:t>Andy</a:t>
            </a:r>
            <a:endParaRPr sz="1200" b="1">
              <a:solidFill>
                <a:srgbClr val="FDF7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629"/>
          <p:cNvSpPr txBox="1"/>
          <p:nvPr/>
        </p:nvSpPr>
        <p:spPr>
          <a:xfrm>
            <a:off x="8772525" y="6153090"/>
            <a:ext cx="98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DF7E8"/>
                </a:solidFill>
                <a:latin typeface="Arial"/>
                <a:ea typeface="Arial"/>
                <a:cs typeface="Arial"/>
                <a:sym typeface="Arial"/>
              </a:rPr>
              <a:t>Bobby</a:t>
            </a:r>
            <a:endParaRPr sz="1200" b="1">
              <a:solidFill>
                <a:srgbClr val="FDF7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630"/>
          <p:cNvSpPr/>
          <p:nvPr/>
        </p:nvSpPr>
        <p:spPr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(Andy)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631"/>
          <p:cNvSpPr/>
          <p:nvPr/>
        </p:nvSpPr>
        <p:spPr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(Bobby)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Shape 632"/>
          <p:cNvGrpSpPr/>
          <p:nvPr/>
        </p:nvGrpSpPr>
        <p:grpSpPr>
          <a:xfrm>
            <a:off x="6626670" y="2514600"/>
            <a:ext cx="686543" cy="857333"/>
            <a:chOff x="2399" y="1488"/>
            <a:chExt cx="600" cy="767"/>
          </a:xfrm>
        </p:grpSpPr>
        <p:pic>
          <p:nvPicPr>
            <p:cNvPr id="16" name="Shape 633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Shape 634"/>
            <p:cNvSpPr txBox="1"/>
            <p:nvPr/>
          </p:nvSpPr>
          <p:spPr>
            <a:xfrm>
              <a:off x="2399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Andy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" name="Shape 635"/>
          <p:cNvGrpSpPr/>
          <p:nvPr/>
        </p:nvGrpSpPr>
        <p:grpSpPr>
          <a:xfrm>
            <a:off x="3262427" y="4321628"/>
            <a:ext cx="686543" cy="857333"/>
            <a:chOff x="2389" y="1488"/>
            <a:chExt cx="600" cy="767"/>
          </a:xfrm>
        </p:grpSpPr>
        <p:pic>
          <p:nvPicPr>
            <p:cNvPr id="19" name="Shape 636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Shape 637"/>
            <p:cNvSpPr txBox="1"/>
            <p:nvPr/>
          </p:nvSpPr>
          <p:spPr>
            <a:xfrm>
              <a:off x="2389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Andy</a:t>
              </a:r>
              <a:endParaRPr/>
            </a:p>
          </p:txBody>
        </p:sp>
      </p:grpSp>
      <p:grpSp>
        <p:nvGrpSpPr>
          <p:cNvPr id="21" name="Shape 638"/>
          <p:cNvGrpSpPr/>
          <p:nvPr/>
        </p:nvGrpSpPr>
        <p:grpSpPr>
          <a:xfrm>
            <a:off x="8434256" y="4323608"/>
            <a:ext cx="755398" cy="857332"/>
            <a:chOff x="2382" y="1488"/>
            <a:chExt cx="600" cy="767"/>
          </a:xfrm>
        </p:grpSpPr>
        <p:pic>
          <p:nvPicPr>
            <p:cNvPr id="22" name="Shape 639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Shape 640"/>
            <p:cNvSpPr txBox="1"/>
            <p:nvPr/>
          </p:nvSpPr>
          <p:spPr>
            <a:xfrm>
              <a:off x="2382" y="1555"/>
              <a:ext cx="600" cy="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Bobby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+Andy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Shape 641"/>
          <p:cNvGrpSpPr/>
          <p:nvPr/>
        </p:nvGrpSpPr>
        <p:grpSpPr>
          <a:xfrm>
            <a:off x="7366490" y="4319650"/>
            <a:ext cx="755398" cy="857333"/>
            <a:chOff x="2383" y="1488"/>
            <a:chExt cx="600" cy="767"/>
          </a:xfrm>
        </p:grpSpPr>
        <p:pic>
          <p:nvPicPr>
            <p:cNvPr id="25" name="Shape 642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Shape 643"/>
            <p:cNvSpPr txBox="1"/>
            <p:nvPr/>
          </p:nvSpPr>
          <p:spPr>
            <a:xfrm>
              <a:off x="2383" y="1555"/>
              <a:ext cx="600" cy="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Bobby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+Andy</a:t>
              </a:r>
              <a:endParaRPr/>
            </a:p>
          </p:txBody>
        </p:sp>
      </p:grpSp>
      <p:cxnSp>
        <p:nvCxnSpPr>
          <p:cNvPr id="27" name="Shape 644"/>
          <p:cNvCxnSpPr>
            <a:stCxn id="8" idx="3"/>
            <a:endCxn id="14" idx="1"/>
          </p:cNvCxnSpPr>
          <p:nvPr/>
        </p:nvCxnSpPr>
        <p:spPr>
          <a:xfrm rot="-5400000" flipH="1">
            <a:off x="5838242" y="3325210"/>
            <a:ext cx="1752600" cy="1045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8" name="Shape 645"/>
          <p:cNvSpPr txBox="1"/>
          <p:nvPr/>
        </p:nvSpPr>
        <p:spPr>
          <a:xfrm>
            <a:off x="6564233" y="3505200"/>
            <a:ext cx="212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Pull (Fetch + Merge)</a:t>
            </a:r>
            <a:endParaRPr sz="1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" name="Shape 646"/>
          <p:cNvGrpSpPr/>
          <p:nvPr/>
        </p:nvGrpSpPr>
        <p:grpSpPr>
          <a:xfrm>
            <a:off x="5208088" y="4319650"/>
            <a:ext cx="825758" cy="857333"/>
            <a:chOff x="2389" y="1488"/>
            <a:chExt cx="600" cy="767"/>
          </a:xfrm>
        </p:grpSpPr>
        <p:pic>
          <p:nvPicPr>
            <p:cNvPr id="30" name="Shape 647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Shape 648"/>
            <p:cNvSpPr txBox="1"/>
            <p:nvPr/>
          </p:nvSpPr>
          <p:spPr>
            <a:xfrm>
              <a:off x="2389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Andy</a:t>
              </a:r>
              <a:endParaRPr/>
            </a:p>
          </p:txBody>
        </p:sp>
      </p:grpSp>
      <p:pic>
        <p:nvPicPr>
          <p:cNvPr id="32" name="Shape 6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58400" y="1633743"/>
            <a:ext cx="2046250" cy="2083634"/>
          </a:xfrm>
          <a:prstGeom prst="roundRect">
            <a:avLst>
              <a:gd name="adj" fmla="val 2475"/>
            </a:avLst>
          </a:prstGeom>
          <a:noFill/>
          <a:ln>
            <a:noFill/>
          </a:ln>
        </p:spPr>
      </p:pic>
      <p:cxnSp>
        <p:nvCxnSpPr>
          <p:cNvPr id="34" name="Curved Connector 33"/>
          <p:cNvCxnSpPr>
            <a:stCxn id="8" idx="3"/>
            <a:endCxn id="14" idx="1"/>
          </p:cNvCxnSpPr>
          <p:nvPr/>
        </p:nvCxnSpPr>
        <p:spPr>
          <a:xfrm rot="16200000" flipH="1">
            <a:off x="5838232" y="3325220"/>
            <a:ext cx="1752590" cy="104577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A</a:t>
            </a:r>
            <a:r>
              <a:rPr lang="en-US" dirty="0" smtClean="0"/>
              <a:t>re Incidents?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z="3200" dirty="0"/>
              <a:t>Testing often leads to observing </a:t>
            </a:r>
            <a:r>
              <a:rPr lang="en-US" sz="3200" dirty="0">
                <a:solidFill>
                  <a:schemeClr val="bg1"/>
                </a:solidFill>
              </a:rPr>
              <a:t>deviations from expected results</a:t>
            </a:r>
          </a:p>
          <a:p>
            <a:pPr lvl="1"/>
            <a:r>
              <a:rPr lang="en-US" dirty="0"/>
              <a:t>Different names are used for that:</a:t>
            </a:r>
          </a:p>
          <a:p>
            <a:pPr lvl="2"/>
            <a:r>
              <a:rPr lang="en-US" dirty="0"/>
              <a:t>Incidents</a:t>
            </a:r>
          </a:p>
          <a:p>
            <a:pPr lvl="2"/>
            <a:r>
              <a:rPr lang="en-US" dirty="0"/>
              <a:t>Bugs</a:t>
            </a:r>
          </a:p>
          <a:p>
            <a:pPr lvl="2"/>
            <a:r>
              <a:rPr lang="en-US" dirty="0"/>
              <a:t>Defects</a:t>
            </a:r>
          </a:p>
          <a:p>
            <a:pPr lvl="2"/>
            <a:r>
              <a:rPr lang="en-US" dirty="0"/>
              <a:t>Problems</a:t>
            </a:r>
          </a:p>
          <a:p>
            <a:pPr lvl="2"/>
            <a:r>
              <a:rPr lang="en-US" dirty="0"/>
              <a:t>Issues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3352800"/>
            <a:ext cx="2286000" cy="201528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675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>
                <a:ea typeface="Calibri"/>
                <a:cs typeface="Calibri"/>
                <a:sym typeface="Calibri"/>
              </a:rPr>
              <a:t>Bobby commits her </a:t>
            </a:r>
            <a:endParaRPr lang="en-US" sz="3600" b="1" dirty="0" smtClean="0"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 smtClean="0">
                <a:ea typeface="Calibri"/>
                <a:cs typeface="Calibri"/>
                <a:sym typeface="Calibri"/>
              </a:rPr>
              <a:t>merged </a:t>
            </a:r>
            <a:r>
              <a:rPr lang="en-US" sz="3600" b="1" dirty="0">
                <a:ea typeface="Calibri"/>
                <a:cs typeface="Calibri"/>
                <a:sym typeface="Calibri"/>
              </a:rPr>
              <a:t>changes.</a:t>
            </a:r>
          </a:p>
          <a:p>
            <a:pPr marL="0" lv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No version conflict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Distributed Version Control </a:t>
            </a:r>
            <a:r>
              <a:rPr lang="en-US" sz="4000" dirty="0" smtClean="0">
                <a:ea typeface="Calibri"/>
                <a:cs typeface="Calibri"/>
                <a:sym typeface="Calibri"/>
              </a:rPr>
              <a:t>(7)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Shape 622" descr="MCj04114760000[1]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0112" y="4810066"/>
            <a:ext cx="1524001" cy="11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23"/>
          <p:cNvSpPr txBox="1">
            <a:spLocks/>
          </p:cNvSpPr>
          <p:nvPr/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70</a:t>
            </a:fld>
            <a:endParaRPr lang="en-US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625"/>
          <p:cNvSpPr/>
          <p:nvPr/>
        </p:nvSpPr>
        <p:spPr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Remote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(Server)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Shape 627" descr="MCj03871500000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11" name="Shape 628"/>
          <p:cNvSpPr txBox="1"/>
          <p:nvPr/>
        </p:nvSpPr>
        <p:spPr>
          <a:xfrm>
            <a:off x="2132013" y="5924490"/>
            <a:ext cx="82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DF7E8"/>
                </a:solidFill>
                <a:latin typeface="Arial"/>
                <a:ea typeface="Arial"/>
                <a:cs typeface="Arial"/>
                <a:sym typeface="Arial"/>
              </a:rPr>
              <a:t>Andy</a:t>
            </a:r>
            <a:endParaRPr sz="1200" b="1">
              <a:solidFill>
                <a:srgbClr val="FDF7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629"/>
          <p:cNvSpPr txBox="1"/>
          <p:nvPr/>
        </p:nvSpPr>
        <p:spPr>
          <a:xfrm>
            <a:off x="8772525" y="6153090"/>
            <a:ext cx="98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DF7E8"/>
                </a:solidFill>
                <a:latin typeface="Arial"/>
                <a:ea typeface="Arial"/>
                <a:cs typeface="Arial"/>
                <a:sym typeface="Arial"/>
              </a:rPr>
              <a:t>Bobby</a:t>
            </a:r>
            <a:endParaRPr sz="1200" b="1">
              <a:solidFill>
                <a:srgbClr val="FDF7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630"/>
          <p:cNvSpPr/>
          <p:nvPr/>
        </p:nvSpPr>
        <p:spPr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(Andy)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631"/>
          <p:cNvSpPr/>
          <p:nvPr/>
        </p:nvSpPr>
        <p:spPr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(Bobby)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hape 633" descr="BD18200_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7813" y="2514600"/>
            <a:ext cx="659081" cy="857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Shape 635"/>
          <p:cNvGrpSpPr/>
          <p:nvPr/>
        </p:nvGrpSpPr>
        <p:grpSpPr>
          <a:xfrm>
            <a:off x="3262427" y="4321628"/>
            <a:ext cx="686543" cy="857333"/>
            <a:chOff x="2389" y="1488"/>
            <a:chExt cx="600" cy="767"/>
          </a:xfrm>
        </p:grpSpPr>
        <p:pic>
          <p:nvPicPr>
            <p:cNvPr id="19" name="Shape 636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Shape 637"/>
            <p:cNvSpPr txBox="1"/>
            <p:nvPr/>
          </p:nvSpPr>
          <p:spPr>
            <a:xfrm>
              <a:off x="2389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Andy</a:t>
              </a:r>
              <a:endParaRPr/>
            </a:p>
          </p:txBody>
        </p:sp>
      </p:grpSp>
      <p:grpSp>
        <p:nvGrpSpPr>
          <p:cNvPr id="21" name="Shape 638"/>
          <p:cNvGrpSpPr/>
          <p:nvPr/>
        </p:nvGrpSpPr>
        <p:grpSpPr>
          <a:xfrm>
            <a:off x="8434256" y="4323608"/>
            <a:ext cx="755398" cy="857332"/>
            <a:chOff x="2382" y="1488"/>
            <a:chExt cx="600" cy="767"/>
          </a:xfrm>
        </p:grpSpPr>
        <p:pic>
          <p:nvPicPr>
            <p:cNvPr id="22" name="Shape 639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Shape 640"/>
            <p:cNvSpPr txBox="1"/>
            <p:nvPr/>
          </p:nvSpPr>
          <p:spPr>
            <a:xfrm>
              <a:off x="2382" y="1555"/>
              <a:ext cx="600" cy="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Bobby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+Andy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Shape 641"/>
          <p:cNvGrpSpPr/>
          <p:nvPr/>
        </p:nvGrpSpPr>
        <p:grpSpPr>
          <a:xfrm>
            <a:off x="7366490" y="4319650"/>
            <a:ext cx="755398" cy="857333"/>
            <a:chOff x="2383" y="1488"/>
            <a:chExt cx="600" cy="767"/>
          </a:xfrm>
        </p:grpSpPr>
        <p:pic>
          <p:nvPicPr>
            <p:cNvPr id="25" name="Shape 642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Shape 643"/>
            <p:cNvSpPr txBox="1"/>
            <p:nvPr/>
          </p:nvSpPr>
          <p:spPr>
            <a:xfrm>
              <a:off x="2383" y="1555"/>
              <a:ext cx="600" cy="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Bobby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+Andy</a:t>
              </a:r>
              <a:endParaRPr dirty="0"/>
            </a:p>
          </p:txBody>
        </p:sp>
      </p:grpSp>
      <p:cxnSp>
        <p:nvCxnSpPr>
          <p:cNvPr id="27" name="Shape 644"/>
          <p:cNvCxnSpPr>
            <a:stCxn id="8" idx="3"/>
            <a:endCxn id="14" idx="1"/>
          </p:cNvCxnSpPr>
          <p:nvPr/>
        </p:nvCxnSpPr>
        <p:spPr>
          <a:xfrm rot="-5400000" flipH="1">
            <a:off x="5838242" y="3325210"/>
            <a:ext cx="1752600" cy="1045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8" name="Shape 645"/>
          <p:cNvSpPr txBox="1"/>
          <p:nvPr/>
        </p:nvSpPr>
        <p:spPr>
          <a:xfrm>
            <a:off x="6564233" y="3505200"/>
            <a:ext cx="212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Push (No conflict)</a:t>
            </a:r>
            <a:endParaRPr sz="1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" name="Shape 646"/>
          <p:cNvGrpSpPr/>
          <p:nvPr/>
        </p:nvGrpSpPr>
        <p:grpSpPr>
          <a:xfrm>
            <a:off x="5208088" y="4319650"/>
            <a:ext cx="825758" cy="857333"/>
            <a:chOff x="2389" y="1488"/>
            <a:chExt cx="600" cy="767"/>
          </a:xfrm>
        </p:grpSpPr>
        <p:pic>
          <p:nvPicPr>
            <p:cNvPr id="30" name="Shape 647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Shape 648"/>
            <p:cNvSpPr txBox="1"/>
            <p:nvPr/>
          </p:nvSpPr>
          <p:spPr>
            <a:xfrm>
              <a:off x="2389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Andy</a:t>
              </a:r>
              <a:endParaRPr/>
            </a:p>
          </p:txBody>
        </p:sp>
      </p:grpSp>
      <p:pic>
        <p:nvPicPr>
          <p:cNvPr id="32" name="Shape 6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58400" y="1633743"/>
            <a:ext cx="2046250" cy="2083634"/>
          </a:xfrm>
          <a:prstGeom prst="roundRect">
            <a:avLst>
              <a:gd name="adj" fmla="val 2475"/>
            </a:avLst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6581086" y="2644170"/>
            <a:ext cx="734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Bobby</a:t>
            </a:r>
            <a:endParaRPr lang="en-US" dirty="0"/>
          </a:p>
          <a:p>
            <a:pPr lvl="0" algn="ctr"/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+Andy</a:t>
            </a:r>
            <a:endParaRPr lang="en-US" dirty="0"/>
          </a:p>
        </p:txBody>
      </p:sp>
      <p:cxnSp>
        <p:nvCxnSpPr>
          <p:cNvPr id="33" name="Curved Connector 32"/>
          <p:cNvCxnSpPr>
            <a:stCxn id="14" idx="1"/>
            <a:endCxn id="8" idx="3"/>
          </p:cNvCxnSpPr>
          <p:nvPr/>
        </p:nvCxnSpPr>
        <p:spPr>
          <a:xfrm rot="16200000" flipV="1">
            <a:off x="5838232" y="3325220"/>
            <a:ext cx="1752590" cy="104577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07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>
                <a:ea typeface="Calibri"/>
                <a:cs typeface="Calibri"/>
                <a:sym typeface="Calibri"/>
              </a:rPr>
              <a:t>Andy pulls </a:t>
            </a:r>
            <a:r>
              <a:rPr lang="en-US" sz="3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(updates) </a:t>
            </a:r>
            <a:r>
              <a:rPr lang="en-US" sz="3600" b="1" dirty="0">
                <a:ea typeface="Calibri"/>
                <a:cs typeface="Calibri"/>
                <a:sym typeface="Calibri"/>
              </a:rPr>
              <a:t>the </a:t>
            </a:r>
            <a:endParaRPr lang="en-US" sz="3600" b="1" dirty="0" smtClean="0"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 smtClean="0">
                <a:ea typeface="Calibri"/>
                <a:cs typeface="Calibri"/>
                <a:sym typeface="Calibri"/>
              </a:rPr>
              <a:t>changed </a:t>
            </a:r>
            <a:r>
              <a:rPr lang="en-US" sz="3600" b="1" dirty="0">
                <a:ea typeface="Calibri"/>
                <a:cs typeface="Calibri"/>
                <a:sym typeface="Calibri"/>
              </a:rPr>
              <a:t>files from </a:t>
            </a:r>
            <a:endParaRPr lang="en-US" sz="3600" b="1" dirty="0" smtClean="0"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 smtClean="0">
                <a:ea typeface="Calibri"/>
                <a:cs typeface="Calibri"/>
                <a:sym typeface="Calibri"/>
              </a:rPr>
              <a:t>the </a:t>
            </a:r>
            <a:r>
              <a:rPr lang="en-US" sz="3600" b="1" dirty="0">
                <a:ea typeface="Calibri"/>
                <a:cs typeface="Calibri"/>
                <a:sym typeface="Calibri"/>
              </a:rPr>
              <a:t>remote repository.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Distributed Version Control </a:t>
            </a:r>
            <a:r>
              <a:rPr lang="en-US" sz="4000" dirty="0" smtClean="0">
                <a:ea typeface="Calibri"/>
                <a:cs typeface="Calibri"/>
                <a:sym typeface="Calibri"/>
              </a:rPr>
              <a:t>(8)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Shape 622" descr="MCj04114760000[1]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0112" y="4810066"/>
            <a:ext cx="1524001" cy="11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23"/>
          <p:cNvSpPr txBox="1">
            <a:spLocks/>
          </p:cNvSpPr>
          <p:nvPr/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71</a:t>
            </a:fld>
            <a:endParaRPr lang="en-US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625"/>
          <p:cNvSpPr/>
          <p:nvPr/>
        </p:nvSpPr>
        <p:spPr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Remote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(Server)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Shape 627" descr="MCj03871500000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11" name="Shape 628"/>
          <p:cNvSpPr txBox="1"/>
          <p:nvPr/>
        </p:nvSpPr>
        <p:spPr>
          <a:xfrm>
            <a:off x="2132013" y="5924490"/>
            <a:ext cx="82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DF7E8"/>
                </a:solidFill>
                <a:latin typeface="Arial"/>
                <a:ea typeface="Arial"/>
                <a:cs typeface="Arial"/>
                <a:sym typeface="Arial"/>
              </a:rPr>
              <a:t>Andy</a:t>
            </a:r>
            <a:endParaRPr sz="1200" b="1">
              <a:solidFill>
                <a:srgbClr val="FDF7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629"/>
          <p:cNvSpPr txBox="1"/>
          <p:nvPr/>
        </p:nvSpPr>
        <p:spPr>
          <a:xfrm>
            <a:off x="8772525" y="6153090"/>
            <a:ext cx="98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DF7E8"/>
                </a:solidFill>
                <a:latin typeface="Arial"/>
                <a:ea typeface="Arial"/>
                <a:cs typeface="Arial"/>
                <a:sym typeface="Arial"/>
              </a:rPr>
              <a:t>Bobby</a:t>
            </a:r>
            <a:endParaRPr sz="1200" b="1">
              <a:solidFill>
                <a:srgbClr val="FDF7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630"/>
          <p:cNvSpPr/>
          <p:nvPr/>
        </p:nvSpPr>
        <p:spPr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(Andy)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631"/>
          <p:cNvSpPr/>
          <p:nvPr/>
        </p:nvSpPr>
        <p:spPr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(Bobby)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hape 633" descr="BD18200_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7813" y="2514600"/>
            <a:ext cx="659081" cy="85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636" descr="BD18200_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5012" y="4321628"/>
            <a:ext cx="659081" cy="857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Shape 638"/>
          <p:cNvGrpSpPr/>
          <p:nvPr/>
        </p:nvGrpSpPr>
        <p:grpSpPr>
          <a:xfrm>
            <a:off x="8434256" y="4323608"/>
            <a:ext cx="755398" cy="857332"/>
            <a:chOff x="2382" y="1488"/>
            <a:chExt cx="600" cy="767"/>
          </a:xfrm>
        </p:grpSpPr>
        <p:pic>
          <p:nvPicPr>
            <p:cNvPr id="22" name="Shape 639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Shape 640"/>
            <p:cNvSpPr txBox="1"/>
            <p:nvPr/>
          </p:nvSpPr>
          <p:spPr>
            <a:xfrm>
              <a:off x="2382" y="1555"/>
              <a:ext cx="600" cy="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Bobby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+Andy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Shape 641"/>
          <p:cNvGrpSpPr/>
          <p:nvPr/>
        </p:nvGrpSpPr>
        <p:grpSpPr>
          <a:xfrm>
            <a:off x="7366490" y="4319650"/>
            <a:ext cx="755398" cy="857333"/>
            <a:chOff x="2383" y="1488"/>
            <a:chExt cx="600" cy="767"/>
          </a:xfrm>
        </p:grpSpPr>
        <p:pic>
          <p:nvPicPr>
            <p:cNvPr id="25" name="Shape 642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Shape 643"/>
            <p:cNvSpPr txBox="1"/>
            <p:nvPr/>
          </p:nvSpPr>
          <p:spPr>
            <a:xfrm>
              <a:off x="2383" y="1555"/>
              <a:ext cx="600" cy="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Bobby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+Andy</a:t>
              </a:r>
              <a:endParaRPr dirty="0"/>
            </a:p>
          </p:txBody>
        </p:sp>
      </p:grpSp>
      <p:cxnSp>
        <p:nvCxnSpPr>
          <p:cNvPr id="27" name="Shape 644"/>
          <p:cNvCxnSpPr>
            <a:stCxn id="8" idx="3"/>
            <a:endCxn id="14" idx="1"/>
          </p:cNvCxnSpPr>
          <p:nvPr/>
        </p:nvCxnSpPr>
        <p:spPr>
          <a:xfrm rot="-5400000" flipH="1">
            <a:off x="5838242" y="3325210"/>
            <a:ext cx="1752600" cy="1045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8" name="Shape 645"/>
          <p:cNvSpPr txBox="1"/>
          <p:nvPr/>
        </p:nvSpPr>
        <p:spPr>
          <a:xfrm>
            <a:off x="4871483" y="3505200"/>
            <a:ext cx="673209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Pull</a:t>
            </a:r>
            <a:endParaRPr sz="1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Shape 647" descr="BD18200_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3228" y="4319650"/>
            <a:ext cx="792728" cy="85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6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58400" y="1633743"/>
            <a:ext cx="2046250" cy="2083634"/>
          </a:xfrm>
          <a:prstGeom prst="roundRect">
            <a:avLst>
              <a:gd name="adj" fmla="val 2475"/>
            </a:avLst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6581086" y="2644170"/>
            <a:ext cx="734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Bobby</a:t>
            </a:r>
            <a:endParaRPr lang="en-US" dirty="0"/>
          </a:p>
          <a:p>
            <a:pPr lvl="0" algn="ctr"/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+Andy</a:t>
            </a:r>
            <a:endParaRPr lang="en-US" dirty="0"/>
          </a:p>
        </p:txBody>
      </p:sp>
      <p:cxnSp>
        <p:nvCxnSpPr>
          <p:cNvPr id="15" name="Curved Connector 14"/>
          <p:cNvCxnSpPr>
            <a:stCxn id="8" idx="3"/>
            <a:endCxn id="13" idx="1"/>
          </p:cNvCxnSpPr>
          <p:nvPr/>
        </p:nvCxnSpPr>
        <p:spPr>
          <a:xfrm rot="5400000">
            <a:off x="4771432" y="3304190"/>
            <a:ext cx="1752590" cy="108783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hape 643"/>
          <p:cNvSpPr txBox="1"/>
          <p:nvPr/>
        </p:nvSpPr>
        <p:spPr>
          <a:xfrm>
            <a:off x="5223228" y="4400871"/>
            <a:ext cx="755398" cy="67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Bobby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+Andy</a:t>
            </a:r>
            <a:endParaRPr dirty="0"/>
          </a:p>
        </p:txBody>
      </p:sp>
      <p:sp>
        <p:nvSpPr>
          <p:cNvPr id="35" name="Shape 643"/>
          <p:cNvSpPr txBox="1"/>
          <p:nvPr/>
        </p:nvSpPr>
        <p:spPr>
          <a:xfrm>
            <a:off x="3226853" y="4401106"/>
            <a:ext cx="755398" cy="67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Bobby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+Andy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71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304746" lvl="0" indent="-30474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Branching</a:t>
            </a:r>
            <a:r>
              <a:rPr lang="en-US" sz="3400" dirty="0">
                <a:ea typeface="Calibri"/>
                <a:cs typeface="Calibri"/>
                <a:sym typeface="Calibri"/>
              </a:rPr>
              <a:t> allows splitting the development</a:t>
            </a:r>
            <a:br>
              <a:rPr lang="en-US" sz="3400" dirty="0">
                <a:ea typeface="Calibri"/>
                <a:cs typeface="Calibri"/>
                <a:sym typeface="Calibri"/>
              </a:rPr>
            </a:br>
            <a:r>
              <a:rPr lang="en-US" sz="3400" dirty="0">
                <a:ea typeface="Calibri"/>
                <a:cs typeface="Calibri"/>
                <a:sym typeface="Calibri"/>
              </a:rPr>
              <a:t>line into separate branches</a:t>
            </a:r>
            <a:endParaRPr lang="en-US" dirty="0"/>
          </a:p>
          <a:p>
            <a:pPr marL="609493" lvl="1" indent="-231606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Different developers work in different branches</a:t>
            </a:r>
          </a:p>
          <a:p>
            <a:pPr marL="304746" lvl="0" indent="-304746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Branching is suitable for:</a:t>
            </a:r>
            <a:endParaRPr lang="en-US" dirty="0"/>
          </a:p>
          <a:p>
            <a:pPr marL="609493" lvl="1" indent="-231606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Development of new feature or fix in a new version of the product (for example version 2.0)</a:t>
            </a:r>
            <a:endParaRPr lang="en-US" dirty="0"/>
          </a:p>
          <a:p>
            <a:pPr marL="914239" lvl="2" indent="-231606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Noto Sans Symbols"/>
              <a:buChar char="▪"/>
            </a:pPr>
            <a:r>
              <a:rPr lang="en-US" sz="3000" dirty="0">
                <a:ea typeface="Calibri"/>
                <a:cs typeface="Calibri"/>
                <a:sym typeface="Calibri"/>
              </a:rPr>
              <a:t>Features are invisible in the main development line</a:t>
            </a:r>
            <a:endParaRPr lang="en-US" dirty="0"/>
          </a:p>
          <a:p>
            <a:pPr marL="914239" lvl="2" indent="-231606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Noto Sans Symbols"/>
              <a:buChar char="▪"/>
            </a:pPr>
            <a:r>
              <a:rPr lang="en-US" sz="3000" dirty="0">
                <a:ea typeface="Calibri"/>
                <a:cs typeface="Calibri"/>
                <a:sym typeface="Calibri"/>
              </a:rPr>
              <a:t>Until merged with it</a:t>
            </a:r>
          </a:p>
          <a:p>
            <a:pPr marL="609493" lvl="1" indent="-231606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You can still make changes in the older version (for example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>           version </a:t>
            </a:r>
            <a:r>
              <a:rPr lang="en-US" sz="3200" dirty="0">
                <a:ea typeface="Calibri"/>
                <a:cs typeface="Calibri"/>
                <a:sym typeface="Calibri"/>
              </a:rPr>
              <a:t>1.0.1)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Branching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Shape 8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34072" y="1329520"/>
            <a:ext cx="2295495" cy="18647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2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Branching –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Shape 810" descr="BD18200_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98612" y="3733801"/>
            <a:ext cx="1079501" cy="1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1"/>
          <p:cNvSpPr txBox="1"/>
          <p:nvPr/>
        </p:nvSpPr>
        <p:spPr>
          <a:xfrm>
            <a:off x="1661166" y="4038601"/>
            <a:ext cx="917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A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812"/>
          <p:cNvSpPr/>
          <p:nvPr/>
        </p:nvSpPr>
        <p:spPr>
          <a:xfrm>
            <a:off x="2973387" y="3886200"/>
            <a:ext cx="1066800" cy="609600"/>
          </a:xfrm>
          <a:prstGeom prst="rect">
            <a:avLst/>
          </a:prstGeom>
          <a:solidFill>
            <a:srgbClr val="A5A5A5"/>
          </a:solidFill>
          <a:ln w="9525" cap="flat" cmpd="sng">
            <a:solidFill>
              <a:srgbClr val="ECE9E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endParaRPr sz="2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813"/>
          <p:cNvSpPr/>
          <p:nvPr/>
        </p:nvSpPr>
        <p:spPr>
          <a:xfrm>
            <a:off x="4344987" y="3886200"/>
            <a:ext cx="1066800" cy="609600"/>
          </a:xfrm>
          <a:prstGeom prst="rect">
            <a:avLst/>
          </a:prstGeom>
          <a:solidFill>
            <a:srgbClr val="A5A5A5"/>
          </a:solidFill>
          <a:ln w="9525" cap="flat" cmpd="sng">
            <a:solidFill>
              <a:srgbClr val="ECE9E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EN 2.0</a:t>
            </a:r>
            <a:endParaRPr sz="2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814"/>
          <p:cNvSpPr/>
          <p:nvPr/>
        </p:nvSpPr>
        <p:spPr>
          <a:xfrm>
            <a:off x="5792787" y="3886200"/>
            <a:ext cx="1066800" cy="609600"/>
          </a:xfrm>
          <a:prstGeom prst="rect">
            <a:avLst/>
          </a:prstGeom>
          <a:solidFill>
            <a:srgbClr val="A5A5A5"/>
          </a:solidFill>
          <a:ln w="9525" cap="flat" cmpd="sng">
            <a:solidFill>
              <a:srgbClr val="ECE9E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EN 3.0</a:t>
            </a:r>
            <a:endParaRPr sz="2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815"/>
          <p:cNvSpPr/>
          <p:nvPr/>
        </p:nvSpPr>
        <p:spPr>
          <a:xfrm>
            <a:off x="7240587" y="3886200"/>
            <a:ext cx="1066800" cy="609600"/>
          </a:xfrm>
          <a:prstGeom prst="rect">
            <a:avLst/>
          </a:prstGeom>
          <a:solidFill>
            <a:srgbClr val="A5A5A5"/>
          </a:solidFill>
          <a:ln w="9525" cap="flat" cmpd="sng">
            <a:solidFill>
              <a:srgbClr val="ECE9E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EN 4.0</a:t>
            </a:r>
            <a:endParaRPr sz="2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819"/>
          <p:cNvSpPr/>
          <p:nvPr/>
        </p:nvSpPr>
        <p:spPr>
          <a:xfrm>
            <a:off x="4878387" y="2743200"/>
            <a:ext cx="1066800" cy="609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ECE9E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820"/>
          <p:cNvSpPr/>
          <p:nvPr/>
        </p:nvSpPr>
        <p:spPr>
          <a:xfrm>
            <a:off x="6249987" y="2743200"/>
            <a:ext cx="1066800" cy="609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ECE9E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2.0</a:t>
            </a:r>
            <a:endParaRPr sz="2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22"/>
          <p:cNvSpPr/>
          <p:nvPr/>
        </p:nvSpPr>
        <p:spPr>
          <a:xfrm>
            <a:off x="4954587" y="5029200"/>
            <a:ext cx="1066800" cy="609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ECE9E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823"/>
          <p:cNvSpPr/>
          <p:nvPr/>
        </p:nvSpPr>
        <p:spPr>
          <a:xfrm>
            <a:off x="6326187" y="5029200"/>
            <a:ext cx="1066800" cy="609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ECE9E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 2.0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824"/>
          <p:cNvSpPr/>
          <p:nvPr/>
        </p:nvSpPr>
        <p:spPr>
          <a:xfrm>
            <a:off x="7773987" y="5029200"/>
            <a:ext cx="1066800" cy="609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ECE9E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 3.0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829"/>
          <p:cNvSpPr/>
          <p:nvPr/>
        </p:nvSpPr>
        <p:spPr>
          <a:xfrm>
            <a:off x="7088187" y="1828800"/>
            <a:ext cx="1208100" cy="609600"/>
          </a:xfrm>
          <a:prstGeom prst="rect">
            <a:avLst/>
          </a:prstGeom>
          <a:solidFill>
            <a:srgbClr val="D29F0F"/>
          </a:solidFill>
          <a:ln w="9525" cap="flat" cmpd="sng">
            <a:solidFill>
              <a:srgbClr val="ECE9E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 2.1</a:t>
            </a:r>
            <a:endParaRPr sz="2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831"/>
          <p:cNvSpPr txBox="1"/>
          <p:nvPr/>
        </p:nvSpPr>
        <p:spPr>
          <a:xfrm>
            <a:off x="5716587" y="1918495"/>
            <a:ext cx="228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Branch -&gt;</a:t>
            </a:r>
            <a:endParaRPr sz="2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832"/>
          <p:cNvSpPr txBox="1"/>
          <p:nvPr/>
        </p:nvSpPr>
        <p:spPr>
          <a:xfrm>
            <a:off x="3582987" y="2844764"/>
            <a:ext cx="228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Branch  -&gt;</a:t>
            </a:r>
            <a:endParaRPr sz="2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833"/>
          <p:cNvSpPr txBox="1"/>
          <p:nvPr/>
        </p:nvSpPr>
        <p:spPr>
          <a:xfrm>
            <a:off x="2763837" y="5154613"/>
            <a:ext cx="228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Branch 1.2.4. -&gt;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" name="Shape 834"/>
          <p:cNvSpPr txBox="1"/>
          <p:nvPr/>
        </p:nvSpPr>
        <p:spPr>
          <a:xfrm>
            <a:off x="8617062" y="3799754"/>
            <a:ext cx="197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Main trunk</a:t>
            </a:r>
            <a:endParaRPr sz="2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(remote master)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9" name="Right Arrow 28"/>
          <p:cNvSpPr/>
          <p:nvPr/>
        </p:nvSpPr>
        <p:spPr bwMode="auto">
          <a:xfrm>
            <a:off x="5411787" y="4191000"/>
            <a:ext cx="381000" cy="457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ight Arrow 30"/>
          <p:cNvSpPr/>
          <p:nvPr/>
        </p:nvSpPr>
        <p:spPr bwMode="auto">
          <a:xfrm>
            <a:off x="4040187" y="4191000"/>
            <a:ext cx="304800" cy="457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ight Arrow 31"/>
          <p:cNvSpPr/>
          <p:nvPr/>
        </p:nvSpPr>
        <p:spPr bwMode="auto">
          <a:xfrm>
            <a:off x="6859587" y="4191000"/>
            <a:ext cx="381000" cy="457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6021387" y="5354713"/>
            <a:ext cx="304800" cy="457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ight Arrow 33"/>
          <p:cNvSpPr/>
          <p:nvPr/>
        </p:nvSpPr>
        <p:spPr bwMode="auto">
          <a:xfrm>
            <a:off x="7392987" y="5354713"/>
            <a:ext cx="381000" cy="457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ight Arrow 34"/>
          <p:cNvSpPr/>
          <p:nvPr/>
        </p:nvSpPr>
        <p:spPr bwMode="auto">
          <a:xfrm>
            <a:off x="5945187" y="3044864"/>
            <a:ext cx="304800" cy="457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2" name="Straight Arrow Connector 41"/>
          <p:cNvCxnSpPr>
            <a:stCxn id="12" idx="0"/>
          </p:cNvCxnSpPr>
          <p:nvPr/>
        </p:nvCxnSpPr>
        <p:spPr>
          <a:xfrm flipV="1">
            <a:off x="6783387" y="2438400"/>
            <a:ext cx="3048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8" idx="0"/>
            <a:endCxn id="11" idx="2"/>
          </p:cNvCxnSpPr>
          <p:nvPr/>
        </p:nvCxnSpPr>
        <p:spPr>
          <a:xfrm flipV="1">
            <a:off x="4878387" y="3352800"/>
            <a:ext cx="53340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8" idx="2"/>
            <a:endCxn id="13" idx="0"/>
          </p:cNvCxnSpPr>
          <p:nvPr/>
        </p:nvCxnSpPr>
        <p:spPr>
          <a:xfrm>
            <a:off x="4878387" y="4495800"/>
            <a:ext cx="60960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93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3212" y="4704825"/>
            <a:ext cx="11582399" cy="768084"/>
          </a:xfrm>
        </p:spPr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Project Hosting and Team Collaboration Sites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03212" y="5490441"/>
            <a:ext cx="11582399" cy="499819"/>
          </a:xfrm>
        </p:spPr>
        <p:txBody>
          <a:bodyPr/>
          <a:lstStyle/>
          <a:p>
            <a:pPr lvl="0"/>
            <a:r>
              <a:rPr lang="en-US" sz="3600" b="0" dirty="0" err="1">
                <a:ea typeface="Calibri"/>
                <a:cs typeface="Calibri"/>
                <a:sym typeface="Calibri"/>
              </a:rPr>
              <a:t>GitHub</a:t>
            </a:r>
            <a:r>
              <a:rPr lang="en-US" sz="3600" b="0" dirty="0">
                <a:ea typeface="Calibri"/>
                <a:cs typeface="Calibri"/>
                <a:sym typeface="Calibri"/>
              </a:rPr>
              <a:t>, </a:t>
            </a:r>
            <a:r>
              <a:rPr lang="en-US" sz="3600" b="0" dirty="0" err="1">
                <a:ea typeface="Calibri"/>
                <a:cs typeface="Calibri"/>
                <a:sym typeface="Calibri"/>
              </a:rPr>
              <a:t>SourceForge</a:t>
            </a:r>
            <a:r>
              <a:rPr lang="en-US" sz="3600" b="0" dirty="0">
                <a:ea typeface="Calibri"/>
                <a:cs typeface="Calibri"/>
                <a:sym typeface="Calibri"/>
              </a:rPr>
              <a:t>, Google Code, </a:t>
            </a:r>
            <a:r>
              <a:rPr lang="en-US" sz="3600" b="0" dirty="0" err="1">
                <a:ea typeface="Calibri"/>
                <a:cs typeface="Calibri"/>
                <a:sym typeface="Calibri"/>
              </a:rPr>
              <a:t>CodePlex</a:t>
            </a:r>
            <a:r>
              <a:rPr lang="en-US" sz="3600" b="0" dirty="0">
                <a:ea typeface="Calibri"/>
                <a:cs typeface="Calibri"/>
                <a:sym typeface="Calibri"/>
              </a:rPr>
              <a:t>, Project </a:t>
            </a:r>
            <a:r>
              <a:rPr lang="en-US" sz="3600" b="0" dirty="0" smtClean="0">
                <a:ea typeface="Calibri"/>
                <a:cs typeface="Calibri"/>
                <a:sym typeface="Calibri"/>
              </a:rPr>
              <a:t>Locker</a:t>
            </a:r>
            <a:endParaRPr lang="en-US" sz="3600" b="0" dirty="0">
              <a:ea typeface="Calibri"/>
              <a:cs typeface="Calibri"/>
              <a:sym typeface="Calibri"/>
            </a:endParaRPr>
          </a:p>
        </p:txBody>
      </p:sp>
      <p:pic>
        <p:nvPicPr>
          <p:cNvPr id="4" name="Shape 843" descr="http://ik.my/blog/wp-content/uploads/2009/04/web_hosting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9012" y="1672590"/>
            <a:ext cx="2514600" cy="1885950"/>
          </a:xfrm>
          <a:prstGeom prst="roundRect">
            <a:avLst>
              <a:gd name="adj" fmla="val 3435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fadeDir="5400012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457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304746" lvl="0" indent="-30474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 err="1">
                <a:solidFill>
                  <a:schemeClr val="bg1"/>
                </a:solidFill>
                <a:ea typeface="Calibri"/>
                <a:cs typeface="Calibri"/>
                <a:sym typeface="Calibri"/>
              </a:rPr>
              <a:t>GitHub</a:t>
            </a:r>
            <a:r>
              <a:rPr lang="en-US" sz="3400" dirty="0">
                <a:ea typeface="Calibri"/>
                <a:cs typeface="Calibri"/>
                <a:sym typeface="Calibri"/>
              </a:rPr>
              <a:t> – </a:t>
            </a:r>
            <a:r>
              <a:rPr lang="en-US" sz="3400" u="sng" dirty="0">
                <a:ea typeface="Calibri"/>
                <a:cs typeface="Calibri"/>
                <a:sym typeface="Calibri"/>
                <a:hlinkClick r:id="rId2"/>
              </a:rPr>
              <a:t>https://github.com</a:t>
            </a:r>
            <a:endParaRPr lang="en-US" sz="3400" dirty="0">
              <a:ea typeface="Calibri"/>
              <a:cs typeface="Calibri"/>
              <a:sym typeface="Calibri"/>
            </a:endParaRPr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The #1 project hosting site in the world</a:t>
            </a:r>
            <a:endParaRPr lang="en-US" dirty="0"/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Free for open-source projects</a:t>
            </a:r>
            <a:endParaRPr lang="en-US" dirty="0"/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Paid plans for private projects</a:t>
            </a:r>
            <a:endParaRPr lang="en-US" dirty="0"/>
          </a:p>
          <a:p>
            <a:pPr marL="304746" lvl="0" indent="-30474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 err="1">
                <a:ea typeface="Calibri"/>
                <a:cs typeface="Calibri"/>
                <a:sym typeface="Calibri"/>
              </a:rPr>
              <a:t>GitHub</a:t>
            </a:r>
            <a:r>
              <a:rPr lang="en-US" sz="3400" dirty="0">
                <a:ea typeface="Calibri"/>
                <a:cs typeface="Calibri"/>
                <a:sym typeface="Calibri"/>
              </a:rPr>
              <a:t> provides own Windows client</a:t>
            </a:r>
            <a:endParaRPr lang="en-US" dirty="0"/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 err="1">
                <a:ea typeface="Calibri"/>
                <a:cs typeface="Calibri"/>
                <a:sym typeface="Calibri"/>
              </a:rPr>
              <a:t>GitHub</a:t>
            </a:r>
            <a:r>
              <a:rPr lang="en-US" sz="2800" dirty="0">
                <a:ea typeface="Calibri"/>
                <a:cs typeface="Calibri"/>
                <a:sym typeface="Calibri"/>
              </a:rPr>
              <a:t> for Windows</a:t>
            </a:r>
            <a:endParaRPr lang="en-US" dirty="0"/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u="sng" dirty="0">
                <a:ea typeface="Calibri"/>
                <a:cs typeface="Calibri"/>
                <a:sym typeface="Calibri"/>
                <a:hlinkClick r:id="rId3"/>
              </a:rPr>
              <a:t>http://windows.github.com</a:t>
            </a:r>
            <a:endParaRPr lang="en-US" sz="2800" dirty="0">
              <a:ea typeface="Calibri"/>
              <a:cs typeface="Calibri"/>
              <a:sym typeface="Calibri"/>
            </a:endParaRPr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>
                <a:ea typeface="Calibri"/>
                <a:cs typeface="Calibri"/>
                <a:sym typeface="Calibri"/>
              </a:rPr>
              <a:t>Dramatically simplifies </a:t>
            </a:r>
            <a:r>
              <a:rPr lang="en-US" sz="2800" dirty="0" err="1">
                <a:ea typeface="Calibri"/>
                <a:cs typeface="Calibri"/>
                <a:sym typeface="Calibri"/>
              </a:rPr>
              <a:t>Git</a:t>
            </a:r>
            <a:endParaRPr lang="en-US" dirty="0"/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>
                <a:ea typeface="Calibri"/>
                <a:cs typeface="Calibri"/>
                <a:sym typeface="Calibri"/>
              </a:rPr>
              <a:t>For beginners only</a:t>
            </a:r>
            <a:endParaRPr lang="en-US" sz="3200" dirty="0"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Project Hosting Sites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5" name="Shape 8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612" y="1524000"/>
            <a:ext cx="3962399" cy="2262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851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04746" lvl="0" indent="-30474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 err="1">
                <a:ea typeface="Calibri"/>
                <a:cs typeface="Calibri"/>
                <a:sym typeface="Calibri"/>
              </a:rPr>
              <a:t>Bitbucket</a:t>
            </a:r>
            <a:r>
              <a:rPr lang="en-US" sz="3400" dirty="0">
                <a:ea typeface="Calibri"/>
                <a:cs typeface="Calibri"/>
                <a:sym typeface="Calibri"/>
              </a:rPr>
              <a:t> – </a:t>
            </a:r>
            <a:r>
              <a:rPr lang="en-US" sz="3400" u="sng" dirty="0">
                <a:ea typeface="Calibri"/>
                <a:cs typeface="Calibri"/>
                <a:sym typeface="Calibri"/>
                <a:hlinkClick r:id="rId2"/>
              </a:rPr>
              <a:t>http://bitbucket.org</a:t>
            </a:r>
            <a:endParaRPr lang="en-US" sz="3400" dirty="0">
              <a:ea typeface="Calibri"/>
              <a:cs typeface="Calibri"/>
              <a:sym typeface="Calibri"/>
            </a:endParaRPr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Source control (Mercurial), issue tracker, wiki, management tools</a:t>
            </a:r>
            <a:endParaRPr lang="en-US" dirty="0"/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Private projects, free and paid editions</a:t>
            </a:r>
            <a:endParaRPr lang="en-US" dirty="0"/>
          </a:p>
          <a:p>
            <a:pPr marL="304746" lvl="0" indent="-30474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Others: </a:t>
            </a:r>
            <a:r>
              <a:rPr lang="en-US" sz="3400" u="sng" dirty="0" err="1">
                <a:ea typeface="Calibri"/>
                <a:cs typeface="Calibri"/>
                <a:sym typeface="Calibri"/>
                <a:hlinkClick r:id="rId3"/>
              </a:rPr>
              <a:t>Unfuddle</a:t>
            </a:r>
            <a:r>
              <a:rPr lang="en-US" sz="3400" dirty="0">
                <a:ea typeface="Calibri"/>
                <a:cs typeface="Calibri"/>
                <a:sym typeface="Calibri"/>
              </a:rPr>
              <a:t>, </a:t>
            </a:r>
            <a:r>
              <a:rPr lang="en-US" sz="3400" u="sng" dirty="0">
                <a:ea typeface="Calibri"/>
                <a:cs typeface="Calibri"/>
                <a:sym typeface="Calibri"/>
                <a:hlinkClick r:id="rId4"/>
              </a:rPr>
              <a:t>XP-</a:t>
            </a:r>
            <a:r>
              <a:rPr lang="en-US" sz="3400" u="sng" dirty="0" err="1">
                <a:ea typeface="Calibri"/>
                <a:cs typeface="Calibri"/>
                <a:sym typeface="Calibri"/>
                <a:hlinkClick r:id="rId4"/>
              </a:rPr>
              <a:t>Dev</a:t>
            </a:r>
            <a:r>
              <a:rPr lang="en-US" sz="3400" dirty="0">
                <a:ea typeface="Calibri"/>
                <a:cs typeface="Calibri"/>
                <a:sym typeface="Calibri"/>
              </a:rPr>
              <a:t>, </a:t>
            </a:r>
            <a:r>
              <a:rPr lang="en-US" sz="3400" u="sng" dirty="0">
                <a:ea typeface="Calibri"/>
                <a:cs typeface="Calibri"/>
                <a:sym typeface="Calibri"/>
                <a:hlinkClick r:id="rId5"/>
              </a:rPr>
              <a:t>Beanstalk</a:t>
            </a:r>
            <a:endParaRPr lang="en-US" sz="3400" dirty="0">
              <a:ea typeface="Calibri"/>
              <a:cs typeface="Calibri"/>
              <a:sym typeface="Calibri"/>
            </a:endParaRPr>
          </a:p>
          <a:p>
            <a:pPr marL="304746" lvl="0" indent="-30474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 err="1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SourceForge</a:t>
            </a:r>
            <a:r>
              <a:rPr lang="en-US" sz="3400" dirty="0">
                <a:ea typeface="Calibri"/>
                <a:cs typeface="Calibri"/>
                <a:sym typeface="Calibri"/>
              </a:rPr>
              <a:t> – </a:t>
            </a:r>
            <a:r>
              <a:rPr lang="en-US" sz="3400" u="sng" dirty="0">
                <a:ea typeface="Calibri"/>
                <a:cs typeface="Calibri"/>
                <a:sym typeface="Calibri"/>
                <a:hlinkClick r:id="rId6"/>
              </a:rPr>
              <a:t>http://www.sourceforge.net</a:t>
            </a:r>
            <a:endParaRPr lang="en-US" sz="3400" dirty="0">
              <a:ea typeface="Calibri"/>
              <a:cs typeface="Calibri"/>
              <a:sym typeface="Calibri"/>
            </a:endParaRPr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>
                <a:ea typeface="Calibri"/>
                <a:cs typeface="Calibri"/>
                <a:sym typeface="Calibri"/>
              </a:rPr>
              <a:t>Source control (SVN, </a:t>
            </a:r>
            <a:r>
              <a:rPr lang="en-US" sz="2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2800" dirty="0">
                <a:ea typeface="Calibri"/>
                <a:cs typeface="Calibri"/>
                <a:sym typeface="Calibri"/>
              </a:rPr>
              <a:t>, …), web hosting, tracker, wiki, blog, mailing lists, </a:t>
            </a:r>
            <a:r>
              <a:rPr lang="en-US" sz="2800" dirty="0" smtClean="0">
                <a:ea typeface="Calibri"/>
                <a:cs typeface="Calibri"/>
                <a:sym typeface="Calibri"/>
              </a:rPr>
              <a:t>   file </a:t>
            </a:r>
            <a:r>
              <a:rPr lang="en-US" sz="2800" dirty="0">
                <a:ea typeface="Calibri"/>
                <a:cs typeface="Calibri"/>
                <a:sym typeface="Calibri"/>
              </a:rPr>
              <a:t>release, statistics, etc.</a:t>
            </a:r>
            <a:endParaRPr lang="en-US" dirty="0"/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>
                <a:ea typeface="Calibri"/>
                <a:cs typeface="Calibri"/>
                <a:sym typeface="Calibri"/>
              </a:rPr>
              <a:t>Free, all projects are public and open source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Project Hosting Sites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5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137" y="1655763"/>
            <a:ext cx="7581212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354" y="1419225"/>
            <a:ext cx="8632995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3349" y="3276600"/>
            <a:ext cx="2882677" cy="312059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84212" y="1607871"/>
            <a:ext cx="6092825" cy="49244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747" lvl="0" indent="-304747">
              <a:buClr>
                <a:schemeClr val="bg2"/>
              </a:buClr>
              <a:buSzPts val="3200"/>
              <a:buFont typeface="Noto Sans Symbols"/>
              <a:buChar char="▪"/>
            </a:pPr>
            <a:r>
              <a:rPr lang="en-US" sz="3200" dirty="0">
                <a:solidFill>
                  <a:schemeClr val="bg2"/>
                </a:solidFill>
              </a:rPr>
              <a:t>Project Management Systems</a:t>
            </a:r>
            <a:endParaRPr lang="en-US" dirty="0">
              <a:solidFill>
                <a:schemeClr val="bg2"/>
              </a:solidFill>
            </a:endParaRPr>
          </a:p>
          <a:p>
            <a:pPr marL="304747" lvl="0" indent="-304747">
              <a:spcBef>
                <a:spcPts val="1200"/>
              </a:spcBef>
              <a:buClr>
                <a:schemeClr val="bg2"/>
              </a:buClr>
              <a:buSzPts val="3200"/>
              <a:buFont typeface="Noto Sans Symbols"/>
              <a:buChar char="▪"/>
            </a:pPr>
            <a:r>
              <a:rPr lang="en-US" sz="3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What is an issue tracker?</a:t>
            </a:r>
            <a:endParaRPr lang="en-US" dirty="0">
              <a:solidFill>
                <a:schemeClr val="bg2"/>
              </a:solidFill>
            </a:endParaRPr>
          </a:p>
          <a:p>
            <a:pPr marL="609493" lvl="1" indent="-231605">
              <a:spcBef>
                <a:spcPts val="1200"/>
              </a:spcBef>
              <a:buClr>
                <a:schemeClr val="bg2"/>
              </a:buClr>
              <a:buSzPts val="2240"/>
              <a:buFont typeface="Noto Sans Symbols"/>
              <a:buChar char="▪"/>
            </a:pPr>
            <a:r>
              <a:rPr lang="en-US" sz="28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JIRA</a:t>
            </a:r>
            <a:endParaRPr lang="en-US" dirty="0">
              <a:solidFill>
                <a:schemeClr val="bg1"/>
              </a:solidFill>
            </a:endParaRPr>
          </a:p>
          <a:p>
            <a:pPr marL="609493" lvl="1" indent="-231605">
              <a:spcBef>
                <a:spcPts val="1200"/>
              </a:spcBef>
              <a:buClr>
                <a:schemeClr val="bg2"/>
              </a:buClr>
              <a:buSzPts val="2240"/>
              <a:buFont typeface="Noto Sans Symbols"/>
              <a:buChar char="▪"/>
            </a:pPr>
            <a:r>
              <a:rPr lang="en-US" sz="2800" dirty="0" err="1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GitHub</a:t>
            </a:r>
            <a:r>
              <a:rPr lang="en-US" sz="28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Issues</a:t>
            </a:r>
            <a:endParaRPr lang="en-US" dirty="0">
              <a:solidFill>
                <a:schemeClr val="bg1"/>
              </a:solidFill>
            </a:endParaRPr>
          </a:p>
          <a:p>
            <a:pPr marL="304747" lvl="0" indent="-304747">
              <a:spcBef>
                <a:spcPts val="1200"/>
              </a:spcBef>
              <a:buClr>
                <a:schemeClr val="bg2"/>
              </a:buClr>
              <a:buSzPts val="3200"/>
              <a:buFont typeface="Noto Sans Symbols"/>
              <a:buChar char="▪"/>
            </a:pPr>
            <a:r>
              <a:rPr lang="en-US" sz="3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How to report an issue?</a:t>
            </a:r>
            <a:endParaRPr lang="en-US" dirty="0">
              <a:solidFill>
                <a:schemeClr val="bg2"/>
              </a:solidFill>
            </a:endParaRPr>
          </a:p>
          <a:p>
            <a:pPr marL="304746" lvl="0" indent="-304746">
              <a:spcBef>
                <a:spcPts val="1200"/>
              </a:spcBef>
              <a:buClr>
                <a:schemeClr val="bg2"/>
              </a:buClr>
              <a:buSzPts val="3200"/>
              <a:buFont typeface="Noto Sans Symbols"/>
              <a:buChar char="▪"/>
            </a:pPr>
            <a:r>
              <a:rPr lang="en-US" sz="3200" dirty="0">
                <a:solidFill>
                  <a:schemeClr val="bg2"/>
                </a:solidFill>
              </a:rPr>
              <a:t>What is a Source Control System?</a:t>
            </a:r>
          </a:p>
          <a:p>
            <a:pPr marL="609493" lvl="1" indent="-292566">
              <a:spcBef>
                <a:spcPts val="1200"/>
              </a:spcBef>
              <a:buClr>
                <a:schemeClr val="bg2"/>
              </a:buClr>
              <a:buSzPts val="3200"/>
              <a:buFont typeface="Noto Sans Symbols"/>
              <a:buChar char="▪"/>
            </a:pPr>
            <a:r>
              <a:rPr lang="en-US" dirty="0" err="1">
                <a:solidFill>
                  <a:schemeClr val="bg2"/>
                </a:solidFill>
              </a:rPr>
              <a:t>Git</a:t>
            </a:r>
            <a:endParaRPr lang="en-US" dirty="0">
              <a:solidFill>
                <a:schemeClr val="bg2"/>
              </a:solidFill>
            </a:endParaRPr>
          </a:p>
          <a:p>
            <a:pPr marL="609493" lvl="1" indent="-231606">
              <a:spcBef>
                <a:spcPts val="1200"/>
              </a:spcBef>
              <a:buClr>
                <a:schemeClr val="bg2"/>
              </a:buClr>
              <a:buSzPts val="2240"/>
              <a:buFont typeface="Noto Sans Symbols"/>
              <a:buChar char="▪"/>
            </a:pPr>
            <a:r>
              <a:rPr lang="en-US" dirty="0">
                <a:solidFill>
                  <a:schemeClr val="bg2"/>
                </a:solidFill>
              </a:rPr>
              <a:t>SVN</a:t>
            </a:r>
          </a:p>
        </p:txBody>
      </p:sp>
    </p:spTree>
    <p:extLst>
      <p:ext uri="{BB962C8B-B14F-4D97-AF65-F5344CB8AC3E}">
        <p14:creationId xmlns:p14="http://schemas.microsoft.com/office/powerpoint/2010/main" val="34697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9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475" y="3048002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457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4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075" y="1253343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1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55" y="1297095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3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1" y="3323273"/>
            <a:ext cx="6676269" cy="1231632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235966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Could Cause an Incident?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90353" y="1196125"/>
            <a:ext cx="11998472" cy="5201066"/>
          </a:xfrm>
        </p:spPr>
        <p:txBody>
          <a:bodyPr/>
          <a:lstStyle/>
          <a:p>
            <a:r>
              <a:rPr lang="en-US" dirty="0"/>
              <a:t>Other causes of incidents include:</a:t>
            </a:r>
          </a:p>
          <a:p>
            <a:pPr lvl="1"/>
            <a:r>
              <a:rPr lang="en-US" dirty="0"/>
              <a:t>Misconfiguration or failure of the </a:t>
            </a:r>
            <a:r>
              <a:rPr lang="en-US" dirty="0">
                <a:solidFill>
                  <a:schemeClr val="bg1"/>
                </a:solidFill>
              </a:rPr>
              <a:t>test environment</a:t>
            </a:r>
          </a:p>
          <a:p>
            <a:pPr lvl="1"/>
            <a:r>
              <a:rPr lang="en-US" dirty="0"/>
              <a:t>Corrupted </a:t>
            </a:r>
            <a:r>
              <a:rPr lang="en-US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data</a:t>
            </a:r>
          </a:p>
          <a:p>
            <a:pPr lvl="1"/>
            <a:r>
              <a:rPr lang="en-US" dirty="0"/>
              <a:t>Bad </a:t>
            </a:r>
            <a:r>
              <a:rPr lang="en-US" dirty="0">
                <a:solidFill>
                  <a:schemeClr val="bg1"/>
                </a:solidFill>
              </a:rPr>
              <a:t>tests</a:t>
            </a:r>
          </a:p>
          <a:p>
            <a:pPr lvl="1"/>
            <a:r>
              <a:rPr lang="en-US" dirty="0"/>
              <a:t>Invalid </a:t>
            </a:r>
            <a:r>
              <a:rPr lang="en-US" dirty="0">
                <a:solidFill>
                  <a:schemeClr val="bg1"/>
                </a:solidFill>
              </a:rPr>
              <a:t>expected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results</a:t>
            </a:r>
          </a:p>
          <a:p>
            <a:pPr lvl="1"/>
            <a:r>
              <a:rPr lang="en-US" dirty="0"/>
              <a:t>Tester </a:t>
            </a:r>
            <a:r>
              <a:rPr lang="en-US" dirty="0">
                <a:solidFill>
                  <a:schemeClr val="bg1"/>
                </a:solidFill>
              </a:rPr>
              <a:t>mistakes</a:t>
            </a:r>
          </a:p>
          <a:p>
            <a:r>
              <a:rPr lang="en-US" dirty="0"/>
              <a:t>According to the test policy – any type of incident can be logged for tracking</a:t>
            </a:r>
          </a:p>
        </p:txBody>
      </p:sp>
    </p:spTree>
    <p:extLst>
      <p:ext uri="{BB962C8B-B14F-4D97-AF65-F5344CB8AC3E}">
        <p14:creationId xmlns:p14="http://schemas.microsoft.com/office/powerpoint/2010/main" val="334537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Diamond Partners</a:t>
            </a:r>
            <a:endParaRPr lang="bg-BG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732" y="1200164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02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CBBEBD-21E0-4859-853C-1873ABB6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09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77E566EE-E4AE-4D31-A309-8FF9563DD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09" y="2317266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96229C8F-B4C0-4B49-AF0D-53AF670BB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067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F4576FAB-B206-438A-9766-B6F6ABB53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70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284B6D5F-80FE-48D5-801C-41AFC2FE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024" y="4510113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9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</a:t>
            </a:r>
            <a:r>
              <a:rPr lang="en-US" sz="3200" dirty="0" smtClean="0"/>
              <a:t>   for </a:t>
            </a:r>
            <a:r>
              <a:rPr lang="en-US" sz="3200" dirty="0"/>
              <a:t>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05" y="3265920"/>
            <a:ext cx="1466714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038" y="2707944"/>
            <a:ext cx="2122583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17" y="2312862"/>
            <a:ext cx="3050717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6105" y="3608627"/>
            <a:ext cx="1118449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593" y="5017462"/>
            <a:ext cx="1041962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5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body" sz="quarter" idx="10"/>
          </p:nvPr>
        </p:nvSpPr>
        <p:spPr>
          <a:xfrm>
            <a:off x="190413" y="1151121"/>
            <a:ext cx="11804822" cy="179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NonCommercial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ShareAlike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 4.0 International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" license</a:t>
            </a:r>
            <a:endParaRPr sz="2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License</a:t>
            </a:r>
            <a:endParaRPr dirty="0"/>
          </a:p>
        </p:txBody>
      </p:sp>
      <p:sp>
        <p:nvSpPr>
          <p:cNvPr id="458" name="Shape 458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Shape 459" title="CC-BY-NC-SA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 w="9525" cap="flat" cmpd="sng">
            <a:solidFill>
              <a:srgbClr val="7B4A3A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8368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Report Defects Against?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Defects can be reported against:</a:t>
            </a:r>
          </a:p>
          <a:p>
            <a:pPr lvl="1"/>
            <a:r>
              <a:rPr lang="en-US" dirty="0"/>
              <a:t>The code or the system itself</a:t>
            </a:r>
          </a:p>
          <a:p>
            <a:pPr lvl="1"/>
            <a:r>
              <a:rPr lang="en-US" dirty="0"/>
              <a:t>Requirements</a:t>
            </a:r>
          </a:p>
          <a:p>
            <a:pPr lvl="1"/>
            <a:r>
              <a:rPr lang="en-US" dirty="0"/>
              <a:t>Design specifications</a:t>
            </a:r>
          </a:p>
          <a:p>
            <a:pPr lvl="1"/>
            <a:r>
              <a:rPr lang="en-US" dirty="0"/>
              <a:t>User and operator guides and tests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2362200"/>
            <a:ext cx="1916430" cy="259356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86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1715</TotalTime>
  <Words>2564</Words>
  <Application>Microsoft Office PowerPoint</Application>
  <PresentationFormat>Custom</PresentationFormat>
  <Paragraphs>684</Paragraphs>
  <Slides>82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1_SoftUni3_1</vt:lpstr>
      <vt:lpstr>Bug Tracking and Source Control Systems</vt:lpstr>
      <vt:lpstr>Table of Content</vt:lpstr>
      <vt:lpstr>PowerPoint Presentation</vt:lpstr>
      <vt:lpstr>Performing a Test</vt:lpstr>
      <vt:lpstr>Performing a Test (2)</vt:lpstr>
      <vt:lpstr>PowerPoint Presentation</vt:lpstr>
      <vt:lpstr>What Are Incidents?</vt:lpstr>
      <vt:lpstr>What Else Could Cause an Incident?</vt:lpstr>
      <vt:lpstr>What Do We Report Defects Against?</vt:lpstr>
      <vt:lpstr>PowerPoint Presentation</vt:lpstr>
      <vt:lpstr>Bug Tracking Systems</vt:lpstr>
      <vt:lpstr>What Goes in an Incident Report? </vt:lpstr>
      <vt:lpstr>What Goes in an Incident Report? </vt:lpstr>
      <vt:lpstr>What Goes in an Incident Report? </vt:lpstr>
      <vt:lpstr>What Goes in an Incident Report? </vt:lpstr>
      <vt:lpstr>What Goes in an Incident Report? </vt:lpstr>
      <vt:lpstr>Defect Severity</vt:lpstr>
      <vt:lpstr>Defect Severity Levels</vt:lpstr>
      <vt:lpstr>Defect Severity Levels</vt:lpstr>
      <vt:lpstr>Defect Severity Levels (3)</vt:lpstr>
      <vt:lpstr>Defect Priority</vt:lpstr>
      <vt:lpstr>PowerPoint Presentation</vt:lpstr>
      <vt:lpstr>PowerPoint Presentation</vt:lpstr>
      <vt:lpstr>PowerPoint Presentation</vt:lpstr>
      <vt:lpstr>Defect Lifecycle</vt:lpstr>
      <vt:lpstr>Defect Lifecycle States</vt:lpstr>
      <vt:lpstr>Defect Lifecycle States</vt:lpstr>
      <vt:lpstr>Defect Lifecycle States</vt:lpstr>
      <vt:lpstr>Defect Lifecycle States</vt:lpstr>
      <vt:lpstr>Defect Management Metrics</vt:lpstr>
      <vt:lpstr>Defect Management Metrics</vt:lpstr>
      <vt:lpstr>Defect Management Metrics</vt:lpstr>
      <vt:lpstr>Golden Rules for Bug Reporting</vt:lpstr>
      <vt:lpstr>Golden Rules for Bug Reporting</vt:lpstr>
      <vt:lpstr>Golden Rules for Bug Reporting</vt:lpstr>
      <vt:lpstr>PowerPoint Presentation</vt:lpstr>
      <vt:lpstr>Bad Bug Report Example</vt:lpstr>
      <vt:lpstr>Bad Bug Report Example (2)</vt:lpstr>
      <vt:lpstr>Bad Bug Report Example(3)</vt:lpstr>
      <vt:lpstr>Bad Bug Report Example (4)</vt:lpstr>
      <vt:lpstr>Bad Bug Report Example (5)</vt:lpstr>
      <vt:lpstr>Bad Bug Report Example (6)</vt:lpstr>
      <vt:lpstr>Bad Bug Report Example (7)</vt:lpstr>
      <vt:lpstr>Bad Bug Report Example (8)</vt:lpstr>
      <vt:lpstr>Bad Bug Report Example (9)</vt:lpstr>
      <vt:lpstr>Bad Bug Report Example (10)</vt:lpstr>
      <vt:lpstr>Bad Bug Report Example (11)</vt:lpstr>
      <vt:lpstr>Key points for good bug report</vt:lpstr>
      <vt:lpstr>Key points for good bug report (2)</vt:lpstr>
      <vt:lpstr>Key points for good bug report (3)</vt:lpstr>
      <vt:lpstr>Key points for good bug report (4)</vt:lpstr>
      <vt:lpstr>Key points for good bug report (5)</vt:lpstr>
      <vt:lpstr>Key points for good bug report (6)</vt:lpstr>
      <vt:lpstr>Key points for good bug report (7)</vt:lpstr>
      <vt:lpstr>Key points for good bug report (8)</vt:lpstr>
      <vt:lpstr>PowerPoint Presentation</vt:lpstr>
      <vt:lpstr>Table of Contents</vt:lpstr>
      <vt:lpstr>Version Control Systems (VCS)</vt:lpstr>
      <vt:lpstr>Distributed Version Control</vt:lpstr>
      <vt:lpstr>Centralized Version Control</vt:lpstr>
      <vt:lpstr>Merging Problems</vt:lpstr>
      <vt:lpstr>PowerPoint Presentation</vt:lpstr>
      <vt:lpstr>PowerPoint Presentation</vt:lpstr>
      <vt:lpstr>Distributed Version Control (1)</vt:lpstr>
      <vt:lpstr>Distributed Version Control (2)</vt:lpstr>
      <vt:lpstr>Distributed Version Control (3)</vt:lpstr>
      <vt:lpstr>Distributed Version Control (4)</vt:lpstr>
      <vt:lpstr>Distributed Version Control (5)</vt:lpstr>
      <vt:lpstr>Distributed Version Control (6)</vt:lpstr>
      <vt:lpstr>Distributed Version Control (7)</vt:lpstr>
      <vt:lpstr>Distributed Version Control (8)</vt:lpstr>
      <vt:lpstr>Branching</vt:lpstr>
      <vt:lpstr>Branching – Example</vt:lpstr>
      <vt:lpstr>PowerPoint Presentation</vt:lpstr>
      <vt:lpstr>Project Hosting Sites</vt:lpstr>
      <vt:lpstr>Project Hosting Sites</vt:lpstr>
      <vt:lpstr>Summary</vt:lpstr>
      <vt:lpstr>PowerPoint Presentation</vt:lpstr>
      <vt:lpstr>Diamond Partners</vt:lpstr>
      <vt:lpstr>Diamond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Bug Tracking and Source Control Systems</dc:title>
  <dc:creator>Nina's PC</dc:creator>
  <cp:lastModifiedBy>Nina's PC</cp:lastModifiedBy>
  <cp:revision>32</cp:revision>
  <dcterms:modified xsi:type="dcterms:W3CDTF">2018-11-25T14:46:00Z</dcterms:modified>
</cp:coreProperties>
</file>